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12" r:id="rId2"/>
    <p:sldId id="313" r:id="rId3"/>
    <p:sldId id="314" r:id="rId4"/>
    <p:sldId id="341" r:id="rId5"/>
    <p:sldId id="342" r:id="rId6"/>
    <p:sldId id="343" r:id="rId7"/>
    <p:sldId id="318" r:id="rId8"/>
    <p:sldId id="319" r:id="rId9"/>
    <p:sldId id="346" r:id="rId10"/>
    <p:sldId id="315" r:id="rId11"/>
    <p:sldId id="345" r:id="rId12"/>
    <p:sldId id="325" r:id="rId13"/>
    <p:sldId id="316" r:id="rId14"/>
    <p:sldId id="317" r:id="rId15"/>
    <p:sldId id="320" r:id="rId16"/>
    <p:sldId id="322" r:id="rId17"/>
    <p:sldId id="323" r:id="rId18"/>
    <p:sldId id="326" r:id="rId19"/>
    <p:sldId id="327" r:id="rId20"/>
    <p:sldId id="329" r:id="rId21"/>
    <p:sldId id="344" r:id="rId22"/>
    <p:sldId id="347" r:id="rId23"/>
    <p:sldId id="349" r:id="rId24"/>
    <p:sldId id="348" r:id="rId2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245590"/>
    <a:srgbClr val="2B6790"/>
    <a:srgbClr val="3A7DCE"/>
    <a:srgbClr val="216BFF"/>
    <a:srgbClr val="004F9E"/>
    <a:srgbClr val="004DE6"/>
    <a:srgbClr val="2B67AF"/>
    <a:srgbClr val="003399"/>
    <a:srgbClr val="007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94" autoAdjust="0"/>
  </p:normalViewPr>
  <p:slideViewPr>
    <p:cSldViewPr>
      <p:cViewPr varScale="1">
        <p:scale>
          <a:sx n="78" d="100"/>
          <a:sy n="78" d="100"/>
        </p:scale>
        <p:origin x="-102" y="-117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-217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79421-76DA-4906-A846-3C8CAFF99F3A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03562-135C-467B-868E-E72001C4FD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139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03562-135C-467B-868E-E72001C4FD0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03562-135C-467B-868E-E72001C4FD0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03562-135C-467B-868E-E72001C4FD0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03562-135C-467B-868E-E72001C4FD0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03562-135C-467B-868E-E72001C4FD0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03562-135C-467B-868E-E72001C4FD0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03562-135C-467B-868E-E72001C4FD0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5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5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каширская\Desktop\d5c245a3e792c3e24207d2a45189b31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39334" y="1"/>
            <a:ext cx="804666" cy="642924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879" y="1040546"/>
            <a:ext cx="6638121" cy="410295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71906" y="555526"/>
            <a:ext cx="6620373" cy="4135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ИНВЕСТИЦИОННЫЕ ПРОЕКТЫ</a:t>
            </a:r>
            <a:endParaRPr lang="ru-RU" sz="4800" b="1" dirty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6" name="Picture 2" descr="C:\Users\mrris\Desktop\gerb2020.png">
            <a:extLst>
              <a:ext uri="{FF2B5EF4-FFF2-40B4-BE49-F238E27FC236}">
                <a16:creationId xmlns="" xmlns:a16="http://schemas.microsoft.com/office/drawing/2014/main" id="{423E5B90-0FF3-4524-B06B-D5903413E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0" y="47967"/>
            <a:ext cx="822005" cy="100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857488" y="857238"/>
            <a:ext cx="6286512" cy="4286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857238"/>
          </a:xfrm>
          <a:prstGeom prst="rect">
            <a:avLst/>
          </a:prstGeom>
          <a:solidFill>
            <a:srgbClr val="24559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r>
              <a:rPr lang="ru-RU" sz="3200" b="1" dirty="0" smtClean="0">
                <a:latin typeface="Arial Narrow" pitchFamily="34" charset="0"/>
                <a:cs typeface="Arial" pitchFamily="34" charset="0"/>
              </a:rPr>
              <a:t>ООО «Торговая компания «Кузбасс Групп»</a:t>
            </a:r>
            <a:endParaRPr lang="ru-RU" sz="3200" b="1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2857488" y="857238"/>
            <a:ext cx="357190" cy="4286262"/>
          </a:xfrm>
          <a:prstGeom prst="homePlate">
            <a:avLst>
              <a:gd name="adj" fmla="val 10000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357554" y="834628"/>
            <a:ext cx="5643602" cy="4370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Narrow" pitchFamily="34" charset="0"/>
                <a:cs typeface="Arial" pitchFamily="34" charset="0"/>
              </a:rPr>
              <a:t>«Производство и ремонт гидроцилиндров для карьерной техники»</a:t>
            </a:r>
          </a:p>
          <a:p>
            <a:pPr algn="ctr"/>
            <a:endParaRPr lang="ru-RU" b="1" dirty="0" smtClean="0">
              <a:latin typeface="Arial Narrow" pitchFamily="34" charset="0"/>
            </a:endParaRPr>
          </a:p>
          <a:p>
            <a:pPr algn="ctr"/>
            <a:r>
              <a:rPr lang="ru-RU" b="1" dirty="0" smtClean="0">
                <a:latin typeface="Arial Narrow" pitchFamily="34" charset="0"/>
              </a:rPr>
              <a:t>Срок реализации: 2017-2018 гг.</a:t>
            </a:r>
          </a:p>
          <a:p>
            <a:pPr algn="ctr"/>
            <a:r>
              <a:rPr lang="ru-RU" b="1" dirty="0" smtClean="0">
                <a:latin typeface="Arial Narrow" pitchFamily="34" charset="0"/>
              </a:rPr>
              <a:t>Объем инвестиций: 1441 </a:t>
            </a:r>
            <a:r>
              <a:rPr lang="ru-RU" b="1" dirty="0" err="1" smtClean="0">
                <a:latin typeface="Arial Narrow" pitchFamily="34" charset="0"/>
              </a:rPr>
              <a:t>млн</a:t>
            </a:r>
            <a:r>
              <a:rPr lang="ru-RU" b="1" dirty="0" smtClean="0">
                <a:latin typeface="Arial Narrow" pitchFamily="34" charset="0"/>
              </a:rPr>
              <a:t> рублей</a:t>
            </a:r>
          </a:p>
          <a:p>
            <a:pPr algn="ctr"/>
            <a:r>
              <a:rPr lang="ru-RU" b="1" dirty="0" smtClean="0">
                <a:latin typeface="Arial Narrow" pitchFamily="34" charset="0"/>
              </a:rPr>
              <a:t>Рабочие места: 55</a:t>
            </a:r>
          </a:p>
          <a:p>
            <a:pPr algn="ctr"/>
            <a:endParaRPr lang="ru-RU" b="1" dirty="0" smtClean="0">
              <a:latin typeface="Arial Narrow" pitchFamily="34" charset="0"/>
            </a:endParaRPr>
          </a:p>
          <a:p>
            <a:pPr algn="ctr"/>
            <a:r>
              <a:rPr lang="ru-RU" b="1" dirty="0" smtClean="0">
                <a:latin typeface="Arial Narrow" pitchFamily="34" charset="0"/>
              </a:rPr>
              <a:t>Цель проекта</a:t>
            </a:r>
            <a:r>
              <a:rPr lang="ru-RU" dirty="0" smtClean="0">
                <a:latin typeface="Arial Narrow" pitchFamily="34" charset="0"/>
              </a:rPr>
              <a:t>: </a:t>
            </a:r>
          </a:p>
          <a:p>
            <a:pPr algn="ctr"/>
            <a:r>
              <a:rPr lang="ru-RU" sz="1600" dirty="0" smtClean="0">
                <a:latin typeface="Arial Narrow" pitchFamily="34" charset="0"/>
              </a:rPr>
              <a:t>Создание импортозамещающей продукции </a:t>
            </a:r>
          </a:p>
          <a:p>
            <a:pPr algn="ctr"/>
            <a:r>
              <a:rPr lang="ru-RU" b="1" dirty="0" smtClean="0">
                <a:latin typeface="Arial Narrow" pitchFamily="34" charset="0"/>
              </a:rPr>
              <a:t>Информация о проекте</a:t>
            </a:r>
            <a:r>
              <a:rPr lang="ru-RU" dirty="0" smtClean="0">
                <a:latin typeface="Arial Narrow" pitchFamily="34" charset="0"/>
              </a:rPr>
              <a:t>:</a:t>
            </a:r>
          </a:p>
          <a:p>
            <a:pPr algn="ctr"/>
            <a:r>
              <a:rPr lang="ru-RU" sz="1600" dirty="0" smtClean="0">
                <a:latin typeface="Arial Narrow" pitchFamily="34" charset="0"/>
              </a:rPr>
              <a:t>Ремонт и обслуживание карьерной техники по действующим направлениям деятельности в ООО «ТК «Кузбасс Групп» позволяет угледобывающим предприятиям экономить </a:t>
            </a:r>
          </a:p>
          <a:p>
            <a:pPr algn="ctr"/>
            <a:r>
              <a:rPr lang="ru-RU" sz="1600" b="1" dirty="0" smtClean="0">
                <a:latin typeface="Arial Narrow" pitchFamily="34" charset="0"/>
              </a:rPr>
              <a:t>до 50%</a:t>
            </a:r>
            <a:r>
              <a:rPr lang="ru-RU" sz="1600" dirty="0" smtClean="0">
                <a:latin typeface="Arial Narrow" pitchFamily="34" charset="0"/>
              </a:rPr>
              <a:t> денежных средств </a:t>
            </a:r>
            <a:endParaRPr lang="ru-RU" sz="1600" dirty="0" smtClean="0">
              <a:latin typeface="Arial Narrow" pitchFamily="34" charset="0"/>
            </a:endParaRPr>
          </a:p>
          <a:p>
            <a:pPr algn="ctr"/>
            <a:endParaRPr lang="ru-RU" sz="1600" dirty="0">
              <a:solidFill>
                <a:srgbClr val="FF0000"/>
              </a:solidFill>
              <a:latin typeface="Arial Narrow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Arial Narrow" pitchFamily="34" charset="0"/>
              </a:rPr>
              <a:t>РЕАЛИЗОВАН</a:t>
            </a:r>
            <a:endParaRPr lang="ru-RU" sz="16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857240"/>
            <a:ext cx="2857488" cy="13930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2250279"/>
            <a:ext cx="2857488" cy="15001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5602" name="Picture 2" descr="C:\Users\каширская\Desktop\фото\все подряд\м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3714198"/>
            <a:ext cx="2857488" cy="1429302"/>
          </a:xfrm>
          <a:prstGeom prst="rect">
            <a:avLst/>
          </a:prstGeom>
          <a:noFill/>
        </p:spPr>
      </p:pic>
      <p:pic>
        <p:nvPicPr>
          <p:cNvPr id="14" name="Picture 2" descr="C:\Users\каширская\Desktop\d5c245a3e792c3e24207d2a45189b313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39334" y="1"/>
            <a:ext cx="804666" cy="6429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857488" y="857238"/>
            <a:ext cx="6286512" cy="4286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857238"/>
          </a:xfrm>
          <a:prstGeom prst="rect">
            <a:avLst/>
          </a:prstGeom>
          <a:solidFill>
            <a:srgbClr val="24559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r>
              <a:rPr lang="ru-RU" sz="3200" b="1" dirty="0" smtClean="0">
                <a:latin typeface="Arial Narrow" pitchFamily="34" charset="0"/>
                <a:cs typeface="Arial" pitchFamily="34" charset="0"/>
              </a:rPr>
              <a:t>ООО «Взрыв Ресурс»</a:t>
            </a:r>
            <a:endParaRPr lang="ru-RU" sz="3200" b="1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2857488" y="857238"/>
            <a:ext cx="357190" cy="4286262"/>
          </a:xfrm>
          <a:prstGeom prst="homePlate">
            <a:avLst>
              <a:gd name="adj" fmla="val 10000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357554" y="834628"/>
            <a:ext cx="5643602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Narrow" pitchFamily="34" charset="0"/>
                <a:cs typeface="Arial" pitchFamily="34" charset="0"/>
              </a:rPr>
              <a:t>«Организация </a:t>
            </a:r>
            <a:r>
              <a:rPr lang="ru-RU" sz="2000" b="1" dirty="0">
                <a:latin typeface="Arial Narrow" pitchFamily="34" charset="0"/>
                <a:cs typeface="Arial" pitchFamily="34" charset="0"/>
              </a:rPr>
              <a:t>производства компонентов эмульсионных взрывчатых веществ для повышения эффективности буровзрывных работ на разрезах </a:t>
            </a:r>
            <a:r>
              <a:rPr lang="ru-RU" sz="2000" b="1" dirty="0" smtClean="0">
                <a:latin typeface="Arial Narrow" pitchFamily="34" charset="0"/>
                <a:cs typeface="Arial" pitchFamily="34" charset="0"/>
              </a:rPr>
              <a:t>Кузбасса»</a:t>
            </a:r>
            <a:endParaRPr lang="ru-RU" sz="2000" b="1" dirty="0">
              <a:latin typeface="Arial Narrow" pitchFamily="34" charset="0"/>
              <a:cs typeface="Arial" pitchFamily="34" charset="0"/>
            </a:endParaRPr>
          </a:p>
          <a:p>
            <a:pPr algn="ctr"/>
            <a:endParaRPr lang="ru-RU" b="1" dirty="0" smtClean="0">
              <a:latin typeface="Arial Narrow" pitchFamily="34" charset="0"/>
            </a:endParaRPr>
          </a:p>
          <a:p>
            <a:pPr algn="ctr"/>
            <a:r>
              <a:rPr lang="ru-RU" b="1" dirty="0" smtClean="0">
                <a:latin typeface="Arial Narrow" pitchFamily="34" charset="0"/>
              </a:rPr>
              <a:t>Срок реализации: </a:t>
            </a:r>
            <a:r>
              <a:rPr lang="ru-RU" b="1" dirty="0" smtClean="0">
                <a:latin typeface="Arial Narrow" pitchFamily="34" charset="0"/>
              </a:rPr>
              <a:t>2020-2025 </a:t>
            </a:r>
            <a:r>
              <a:rPr lang="ru-RU" b="1" dirty="0" smtClean="0">
                <a:latin typeface="Arial Narrow" pitchFamily="34" charset="0"/>
              </a:rPr>
              <a:t>гг.</a:t>
            </a:r>
          </a:p>
          <a:p>
            <a:pPr algn="ctr"/>
            <a:r>
              <a:rPr lang="ru-RU" b="1" dirty="0" smtClean="0">
                <a:latin typeface="Arial Narrow" pitchFamily="34" charset="0"/>
              </a:rPr>
              <a:t>Объем инвестиций: 305 млн рублей</a:t>
            </a:r>
          </a:p>
          <a:p>
            <a:pPr algn="ctr"/>
            <a:r>
              <a:rPr lang="ru-RU" b="1" dirty="0" smtClean="0">
                <a:latin typeface="Arial Narrow" pitchFamily="34" charset="0"/>
              </a:rPr>
              <a:t>Рабочие места: 123</a:t>
            </a:r>
          </a:p>
          <a:p>
            <a:pPr algn="ctr"/>
            <a:endParaRPr lang="ru-RU" b="1" dirty="0" smtClean="0">
              <a:latin typeface="Arial Narrow" pitchFamily="34" charset="0"/>
            </a:endParaRPr>
          </a:p>
          <a:p>
            <a:pPr algn="ctr"/>
            <a:r>
              <a:rPr lang="ru-RU" b="1" dirty="0" smtClean="0">
                <a:latin typeface="Arial Narrow" pitchFamily="34" charset="0"/>
              </a:rPr>
              <a:t>Цель проекта</a:t>
            </a:r>
            <a:r>
              <a:rPr lang="ru-RU" dirty="0" smtClean="0">
                <a:latin typeface="Arial Narrow" pitchFamily="34" charset="0"/>
              </a:rPr>
              <a:t>: </a:t>
            </a:r>
          </a:p>
          <a:p>
            <a:pPr algn="ctr"/>
            <a:r>
              <a:rPr lang="ru-RU" sz="1600" dirty="0" smtClean="0">
                <a:latin typeface="Arial Narrow" pitchFamily="34" charset="0"/>
              </a:rPr>
              <a:t>Запуск </a:t>
            </a:r>
            <a:r>
              <a:rPr lang="ru-RU" sz="1600" dirty="0">
                <a:latin typeface="Arial Narrow" pitchFamily="34" charset="0"/>
              </a:rPr>
              <a:t>собственного производства эмульсионной матрицы</a:t>
            </a:r>
          </a:p>
          <a:p>
            <a:pPr algn="ctr"/>
            <a:r>
              <a:rPr lang="ru-RU" sz="1600" dirty="0">
                <a:latin typeface="Arial Narrow" pitchFamily="34" charset="0"/>
              </a:rPr>
              <a:t>Разработка ТУ-для применения рецептурного состава производства эмульсии и </a:t>
            </a:r>
            <a:r>
              <a:rPr lang="ru-RU" sz="1600" dirty="0" smtClean="0">
                <a:latin typeface="Arial Narrow" pitchFamily="34" charset="0"/>
              </a:rPr>
              <a:t>ЭВВ</a:t>
            </a:r>
          </a:p>
          <a:p>
            <a:pPr algn="ctr"/>
            <a:endParaRPr lang="ru-RU" sz="1600" dirty="0">
              <a:latin typeface="Arial Narrow" pitchFamily="34" charset="0"/>
            </a:endParaRPr>
          </a:p>
          <a:p>
            <a:pPr algn="ctr"/>
            <a:r>
              <a:rPr lang="ru-RU" sz="1600" b="1" dirty="0" smtClean="0">
                <a:latin typeface="Arial Narrow" pitchFamily="34" charset="0"/>
              </a:rPr>
              <a:t>РЕАЛИЗАЦИЯ ПРОЕКТА ПРОДОЛЖАЕТСЯ</a:t>
            </a:r>
            <a:endParaRPr lang="ru-RU" sz="1600" b="1" dirty="0" smtClean="0">
              <a:latin typeface="Arial Narrow" pitchFamily="34" charset="0"/>
            </a:endParaRPr>
          </a:p>
        </p:txBody>
      </p:sp>
      <p:pic>
        <p:nvPicPr>
          <p:cNvPr id="14" name="Picture 2" descr="C:\Users\каширская\Desktop\d5c245a3e792c3e24207d2a45189b31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39334" y="1"/>
            <a:ext cx="804666" cy="642924"/>
          </a:xfrm>
          <a:prstGeom prst="rect">
            <a:avLst/>
          </a:prstGeom>
          <a:noFill/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B09E869D-9756-4861-B5A1-ED8AA9F6008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" t="23182" r="12983" b="12397"/>
          <a:stretch/>
        </p:blipFill>
        <p:spPr>
          <a:xfrm>
            <a:off x="0" y="834629"/>
            <a:ext cx="2863240" cy="224117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6791D7F0-4C18-436B-A927-C3DB4576A0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075807"/>
            <a:ext cx="2857489" cy="206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60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857488" y="857238"/>
            <a:ext cx="6286512" cy="4286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857238"/>
          </a:xfrm>
          <a:prstGeom prst="rect">
            <a:avLst/>
          </a:prstGeom>
          <a:solidFill>
            <a:srgbClr val="24559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r>
              <a:rPr lang="ru-RU" sz="2900" b="1" dirty="0" smtClean="0">
                <a:latin typeface="Arial Narrow" pitchFamily="34" charset="0"/>
                <a:cs typeface="Arial" pitchFamily="34" charset="0"/>
              </a:rPr>
              <a:t>ООО «АВЕКА»</a:t>
            </a:r>
            <a:endParaRPr lang="ru-RU" sz="2900" b="1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2857488" y="857238"/>
            <a:ext cx="357190" cy="4286262"/>
          </a:xfrm>
          <a:prstGeom prst="homePlate">
            <a:avLst>
              <a:gd name="adj" fmla="val 10000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071802" y="857238"/>
            <a:ext cx="60721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 Narrow" pitchFamily="34" charset="0"/>
                <a:cs typeface="Arial" pitchFamily="34" charset="0"/>
              </a:rPr>
              <a:t>«Производство </a:t>
            </a:r>
            <a:r>
              <a:rPr lang="ru-RU" sz="2000" b="1" dirty="0" err="1">
                <a:latin typeface="Arial Narrow" pitchFamily="34" charset="0"/>
                <a:cs typeface="Arial" pitchFamily="34" charset="0"/>
              </a:rPr>
              <a:t>горношахтного</a:t>
            </a:r>
            <a:r>
              <a:rPr lang="ru-RU" sz="2000" b="1" dirty="0">
                <a:latin typeface="Arial Narrow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 Narrow" pitchFamily="34" charset="0"/>
                <a:cs typeface="Arial" pitchFamily="34" charset="0"/>
              </a:rPr>
              <a:t>оборудования»</a:t>
            </a:r>
          </a:p>
          <a:p>
            <a:pPr algn="ctr"/>
            <a:endParaRPr lang="ru-RU" sz="2000" b="1" dirty="0">
              <a:latin typeface="Arial Narrow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latin typeface="Arial Narrow" pitchFamily="34" charset="0"/>
              </a:rPr>
              <a:t>Срок реализации: 2019-2019 гг.</a:t>
            </a:r>
          </a:p>
          <a:p>
            <a:pPr algn="ctr"/>
            <a:r>
              <a:rPr lang="ru-RU" sz="1600" b="1" dirty="0" smtClean="0">
                <a:latin typeface="Arial Narrow" pitchFamily="34" charset="0"/>
              </a:rPr>
              <a:t>Объем инвестиций: 22,3 млн рублей</a:t>
            </a:r>
          </a:p>
          <a:p>
            <a:pPr algn="ctr"/>
            <a:r>
              <a:rPr lang="ru-RU" sz="1600" b="1" dirty="0" smtClean="0">
                <a:latin typeface="Arial Narrow" pitchFamily="34" charset="0"/>
              </a:rPr>
              <a:t>Рабочие места: 13</a:t>
            </a:r>
          </a:p>
          <a:p>
            <a:pPr algn="ctr"/>
            <a:endParaRPr lang="ru-RU" sz="1600" b="1" dirty="0" smtClean="0">
              <a:latin typeface="Arial Narrow" pitchFamily="34" charset="0"/>
            </a:endParaRPr>
          </a:p>
          <a:p>
            <a:pPr algn="ctr"/>
            <a:r>
              <a:rPr lang="ru-RU" sz="1600" b="1" dirty="0" smtClean="0">
                <a:latin typeface="Arial Narrow" pitchFamily="34" charset="0"/>
              </a:rPr>
              <a:t>Цель проекта</a:t>
            </a:r>
            <a:r>
              <a:rPr lang="ru-RU" sz="1600" dirty="0" smtClean="0">
                <a:latin typeface="Arial Narrow" pitchFamily="34" charset="0"/>
              </a:rPr>
              <a:t>:</a:t>
            </a:r>
          </a:p>
          <a:p>
            <a:pPr algn="ctr"/>
            <a:r>
              <a:rPr lang="ru-RU" sz="1600" dirty="0" smtClean="0">
                <a:latin typeface="Arial Narrow" pitchFamily="34" charset="0"/>
              </a:rPr>
              <a:t>Организация  </a:t>
            </a:r>
            <a:r>
              <a:rPr lang="ru-RU" sz="1600" dirty="0">
                <a:latin typeface="Arial Narrow" pitchFamily="34" charset="0"/>
              </a:rPr>
              <a:t>производства скребковых конвейеров для предприятий горнорудной и угледобывающей промышленности, а также запасных частей к ним. Ремонт и сервисное обслуживание горно-шахтного </a:t>
            </a:r>
            <a:r>
              <a:rPr lang="ru-RU" sz="1600" dirty="0" smtClean="0">
                <a:latin typeface="Arial Narrow" pitchFamily="34" charset="0"/>
              </a:rPr>
              <a:t>оборудования.</a:t>
            </a:r>
          </a:p>
          <a:p>
            <a:pPr algn="ctr"/>
            <a:endParaRPr lang="ru-RU" sz="1600" dirty="0" smtClean="0">
              <a:latin typeface="Arial Narrow" pitchFamily="34" charset="0"/>
            </a:endParaRPr>
          </a:p>
          <a:p>
            <a:pPr algn="ctr"/>
            <a:endParaRPr lang="ru-RU" sz="1600" dirty="0" smtClean="0">
              <a:latin typeface="Arial Narrow" pitchFamily="34" charset="0"/>
            </a:endParaRPr>
          </a:p>
        </p:txBody>
      </p:sp>
      <p:pic>
        <p:nvPicPr>
          <p:cNvPr id="13" name="Picture 2" descr="C:\Users\каширская\Desktop\d5c245a3e792c3e24207d2a45189b31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39334" y="1"/>
            <a:ext cx="804666" cy="642924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" y="857237"/>
            <a:ext cx="2857500" cy="2143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" y="3000369"/>
            <a:ext cx="2857500" cy="2143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майнинг\06b8cd515b1020251e30329f0c09eb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86130"/>
            <a:ext cx="2858400" cy="1857370"/>
          </a:xfrm>
          <a:prstGeom prst="rect">
            <a:avLst/>
          </a:prstGeom>
          <a:noFill/>
        </p:spPr>
      </p:pic>
      <p:pic>
        <p:nvPicPr>
          <p:cNvPr id="2051" name="Picture 3" descr="Z:\майнинг\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28676"/>
            <a:ext cx="2857488" cy="1028700"/>
          </a:xfrm>
          <a:prstGeom prst="rect">
            <a:avLst/>
          </a:prstGeom>
          <a:noFill/>
        </p:spPr>
      </p:pic>
      <p:pic>
        <p:nvPicPr>
          <p:cNvPr id="2052" name="Picture 4" descr="C:\Users\каширская\Desktop\азот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000246"/>
            <a:ext cx="2857488" cy="134302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857488" y="857238"/>
            <a:ext cx="6286512" cy="4286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ятиугольник 8"/>
          <p:cNvSpPr/>
          <p:nvPr/>
        </p:nvSpPr>
        <p:spPr>
          <a:xfrm>
            <a:off x="2857488" y="857238"/>
            <a:ext cx="357190" cy="4286262"/>
          </a:xfrm>
          <a:prstGeom prst="homePlate">
            <a:avLst>
              <a:gd name="adj" fmla="val 10000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286116" y="1000114"/>
            <a:ext cx="564360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 Narrow" pitchFamily="34" charset="0"/>
              </a:rPr>
              <a:t>«Пункт подготовки и производства компонентов эмульсионных взрывчатых веществ»</a:t>
            </a:r>
          </a:p>
          <a:p>
            <a:pPr algn="ctr"/>
            <a:endParaRPr lang="ru-RU" dirty="0" smtClean="0">
              <a:latin typeface="Arial Narrow" pitchFamily="34" charset="0"/>
            </a:endParaRPr>
          </a:p>
          <a:p>
            <a:pPr algn="ctr"/>
            <a:r>
              <a:rPr lang="ru-RU" b="1" dirty="0" smtClean="0">
                <a:latin typeface="Arial Narrow" pitchFamily="34" charset="0"/>
              </a:rPr>
              <a:t>Срок реализации: 2017-2018 гг.</a:t>
            </a:r>
          </a:p>
          <a:p>
            <a:pPr algn="ctr"/>
            <a:r>
              <a:rPr lang="ru-RU" b="1" dirty="0" smtClean="0">
                <a:latin typeface="Arial Narrow" pitchFamily="34" charset="0"/>
              </a:rPr>
              <a:t>Объем инвестиций: 250 </a:t>
            </a:r>
            <a:r>
              <a:rPr lang="ru-RU" b="1" dirty="0" err="1" smtClean="0">
                <a:latin typeface="Arial Narrow" pitchFamily="34" charset="0"/>
              </a:rPr>
              <a:t>млн</a:t>
            </a:r>
            <a:r>
              <a:rPr lang="ru-RU" b="1" dirty="0" smtClean="0">
                <a:latin typeface="Arial Narrow" pitchFamily="34" charset="0"/>
              </a:rPr>
              <a:t> рублей</a:t>
            </a:r>
          </a:p>
          <a:p>
            <a:pPr algn="ctr"/>
            <a:r>
              <a:rPr lang="ru-RU" b="1" dirty="0" smtClean="0">
                <a:latin typeface="Arial Narrow" pitchFamily="34" charset="0"/>
              </a:rPr>
              <a:t>Рабочие места: 55</a:t>
            </a:r>
          </a:p>
          <a:p>
            <a:pPr algn="ctr"/>
            <a:endParaRPr lang="ru-RU" b="1" dirty="0" smtClean="0">
              <a:latin typeface="Arial Narrow" pitchFamily="34" charset="0"/>
            </a:endParaRPr>
          </a:p>
          <a:p>
            <a:pPr algn="ctr"/>
            <a:r>
              <a:rPr lang="ru-RU" b="1" dirty="0" smtClean="0">
                <a:latin typeface="Arial Narrow" pitchFamily="34" charset="0"/>
              </a:rPr>
              <a:t>Цель </a:t>
            </a:r>
            <a:r>
              <a:rPr lang="ru-RU" b="1" dirty="0" smtClean="0">
                <a:latin typeface="Arial Narrow" pitchFamily="34" charset="0"/>
              </a:rPr>
              <a:t>проекта:</a:t>
            </a:r>
            <a:r>
              <a:rPr lang="ru-RU" dirty="0" smtClean="0">
                <a:latin typeface="Arial Narrow" pitchFamily="34" charset="0"/>
              </a:rPr>
              <a:t> </a:t>
            </a:r>
          </a:p>
          <a:p>
            <a:pPr algn="ctr"/>
            <a:r>
              <a:rPr lang="ru-RU" sz="1600" dirty="0" smtClean="0">
                <a:latin typeface="Arial Narrow" pitchFamily="34" charset="0"/>
              </a:rPr>
              <a:t>оптимизация расходов на проведение буровзрывных работ на предприятия угольной отрасли Кузбасса, повышение уровня эффективности и безопасности ведения взрывных работ</a:t>
            </a:r>
          </a:p>
          <a:p>
            <a:pPr algn="ctr"/>
            <a:endParaRPr lang="ru-RU" dirty="0" smtClean="0">
              <a:latin typeface="Arial Narrow" pitchFamily="34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Arial Narrow" pitchFamily="34" charset="0"/>
              </a:rPr>
              <a:t>РЕАЛИЗОВАН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9144000" cy="857238"/>
          </a:xfrm>
          <a:prstGeom prst="rect">
            <a:avLst/>
          </a:prstGeom>
          <a:solidFill>
            <a:srgbClr val="2455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071670" y="142858"/>
            <a:ext cx="5286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Arial Narrow" pitchFamily="34" charset="0"/>
              </a:rPr>
              <a:t>ООО «Азот </a:t>
            </a:r>
            <a:r>
              <a:rPr lang="ru-RU" sz="3200" b="1" dirty="0" err="1" smtClean="0">
                <a:solidFill>
                  <a:schemeClr val="bg1"/>
                </a:solidFill>
                <a:latin typeface="Arial Narrow" pitchFamily="34" charset="0"/>
              </a:rPr>
              <a:t>Майнинг</a:t>
            </a:r>
            <a:r>
              <a:rPr lang="ru-RU" sz="3200" b="1" dirty="0" smtClean="0">
                <a:solidFill>
                  <a:schemeClr val="bg1"/>
                </a:solidFill>
                <a:latin typeface="Arial Narrow" pitchFamily="34" charset="0"/>
              </a:rPr>
              <a:t> Сервис»</a:t>
            </a:r>
            <a:endParaRPr lang="ru-RU" sz="3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2" name="Picture 2" descr="C:\Users\каширская\Desktop\d5c245a3e792c3e24207d2a45189b31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39334" y="1"/>
            <a:ext cx="804666" cy="6429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857488" y="857238"/>
            <a:ext cx="6286512" cy="4286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ятиугольник 8"/>
          <p:cNvSpPr/>
          <p:nvPr/>
        </p:nvSpPr>
        <p:spPr>
          <a:xfrm>
            <a:off x="2857488" y="857238"/>
            <a:ext cx="357190" cy="4286262"/>
          </a:xfrm>
          <a:prstGeom prst="homePlate">
            <a:avLst>
              <a:gd name="adj" fmla="val 10000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286116" y="1000114"/>
            <a:ext cx="564360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 Narrow" pitchFamily="34" charset="0"/>
              </a:rPr>
              <a:t>«Изготовление </a:t>
            </a:r>
            <a:r>
              <a:rPr lang="ru-RU" sz="2000" b="1" dirty="0">
                <a:latin typeface="Arial Narrow" pitchFamily="34" charset="0"/>
              </a:rPr>
              <a:t>изделий для горно-добывающих и угольных отраслей, ремонт </a:t>
            </a:r>
            <a:r>
              <a:rPr lang="ru-RU" sz="2000" b="1" dirty="0" err="1">
                <a:latin typeface="Arial Narrow" pitchFamily="34" charset="0"/>
              </a:rPr>
              <a:t>горношахтного</a:t>
            </a:r>
            <a:r>
              <a:rPr lang="ru-RU" sz="2000" b="1" dirty="0">
                <a:latin typeface="Arial Narrow" pitchFamily="34" charset="0"/>
              </a:rPr>
              <a:t> </a:t>
            </a:r>
            <a:r>
              <a:rPr lang="ru-RU" sz="2000" b="1" dirty="0" smtClean="0">
                <a:latin typeface="Arial Narrow" pitchFamily="34" charset="0"/>
              </a:rPr>
              <a:t>оборудования»</a:t>
            </a:r>
          </a:p>
          <a:p>
            <a:pPr algn="ctr"/>
            <a:endParaRPr lang="ru-RU" dirty="0" smtClean="0">
              <a:latin typeface="Arial Narrow" pitchFamily="34" charset="0"/>
            </a:endParaRPr>
          </a:p>
          <a:p>
            <a:pPr algn="ctr"/>
            <a:r>
              <a:rPr lang="ru-RU" b="1" dirty="0" smtClean="0">
                <a:latin typeface="Arial Narrow" pitchFamily="34" charset="0"/>
              </a:rPr>
              <a:t>Срок реализации: 2019-2021 гг.</a:t>
            </a:r>
          </a:p>
          <a:p>
            <a:pPr algn="ctr"/>
            <a:r>
              <a:rPr lang="ru-RU" b="1" dirty="0" smtClean="0">
                <a:latin typeface="Arial Narrow" pitchFamily="34" charset="0"/>
              </a:rPr>
              <a:t>Объем инвестиций: 5,8 млн рублей</a:t>
            </a:r>
          </a:p>
          <a:p>
            <a:pPr algn="ctr"/>
            <a:r>
              <a:rPr lang="ru-RU" b="1" dirty="0" smtClean="0">
                <a:latin typeface="Arial Narrow" pitchFamily="34" charset="0"/>
              </a:rPr>
              <a:t>Рабочие места: 130</a:t>
            </a:r>
          </a:p>
          <a:p>
            <a:pPr algn="ctr"/>
            <a:endParaRPr lang="ru-RU" b="1" dirty="0" smtClean="0">
              <a:latin typeface="Arial Narrow" pitchFamily="34" charset="0"/>
            </a:endParaRPr>
          </a:p>
          <a:p>
            <a:pPr algn="ctr"/>
            <a:r>
              <a:rPr lang="ru-RU" b="1" dirty="0" smtClean="0">
                <a:latin typeface="Arial Narrow" pitchFamily="34" charset="0"/>
              </a:rPr>
              <a:t>Цель проекта:</a:t>
            </a:r>
            <a:r>
              <a:rPr lang="ru-RU" dirty="0" smtClean="0">
                <a:latin typeface="Arial Narrow" pitchFamily="34" charset="0"/>
              </a:rPr>
              <a:t> </a:t>
            </a:r>
          </a:p>
          <a:p>
            <a:pPr algn="ctr"/>
            <a:r>
              <a:rPr lang="ru-RU" sz="1600" dirty="0" smtClean="0">
                <a:latin typeface="Arial Narrow" pitchFamily="34" charset="0"/>
              </a:rPr>
              <a:t>Изготовление </a:t>
            </a:r>
            <a:r>
              <a:rPr lang="ru-RU" sz="1600" dirty="0">
                <a:latin typeface="Arial Narrow" pitchFamily="34" charset="0"/>
              </a:rPr>
              <a:t>изделий из металла для горнодобывающих и угольных </a:t>
            </a:r>
            <a:r>
              <a:rPr lang="ru-RU" sz="1600" dirty="0" smtClean="0">
                <a:latin typeface="Arial Narrow" pitchFamily="34" charset="0"/>
              </a:rPr>
              <a:t>отраслей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9144000" cy="857238"/>
          </a:xfrm>
          <a:prstGeom prst="rect">
            <a:avLst/>
          </a:prstGeom>
          <a:solidFill>
            <a:srgbClr val="2455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214678" y="136230"/>
            <a:ext cx="2572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Arial Narrow" pitchFamily="34" charset="0"/>
              </a:rPr>
              <a:t>ООО «РМЗ»</a:t>
            </a:r>
            <a:endParaRPr lang="ru-RU" sz="3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2" name="Picture 2" descr="C:\Users\каширская\Desktop\d5c245a3e792c3e24207d2a45189b31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39334" y="1"/>
            <a:ext cx="804666" cy="642924"/>
          </a:xfrm>
          <a:prstGeom prst="rect">
            <a:avLst/>
          </a:prstGeom>
          <a:noFill/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0EF8368F-1977-4698-9494-CED81EACB7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7390" y="875140"/>
            <a:ext cx="2884878" cy="205665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17676"/>
            <a:ext cx="2857513" cy="2225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857488" y="857238"/>
            <a:ext cx="6286512" cy="4286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 rot="5400000">
            <a:off x="892951" y="2821773"/>
            <a:ext cx="4286264" cy="357190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000364" y="857238"/>
            <a:ext cx="6143636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 Narrow" pitchFamily="34" charset="0"/>
              </a:rPr>
              <a:t>«Ремонт </a:t>
            </a:r>
            <a:r>
              <a:rPr lang="ru-RU" sz="2000" b="1" dirty="0">
                <a:latin typeface="Arial Narrow" pitchFamily="34" charset="0"/>
              </a:rPr>
              <a:t>узлов, агрегатов, оборудования для карьерной техники и </a:t>
            </a:r>
            <a:r>
              <a:rPr lang="ru-RU" sz="2000" b="1" dirty="0" smtClean="0">
                <a:latin typeface="Arial Narrow" pitchFamily="34" charset="0"/>
              </a:rPr>
              <a:t>логистика»</a:t>
            </a:r>
          </a:p>
          <a:p>
            <a:pPr algn="ctr"/>
            <a:endParaRPr lang="ru-RU" sz="1600" b="1" dirty="0" smtClean="0">
              <a:latin typeface="Arial Narrow" pitchFamily="34" charset="0"/>
            </a:endParaRPr>
          </a:p>
          <a:p>
            <a:pPr algn="ctr"/>
            <a:r>
              <a:rPr lang="ru-RU" b="1" dirty="0" smtClean="0">
                <a:latin typeface="Arial Narrow" pitchFamily="34" charset="0"/>
              </a:rPr>
              <a:t>Срок реализации: 2022-2025 гг.</a:t>
            </a:r>
          </a:p>
          <a:p>
            <a:pPr algn="ctr"/>
            <a:r>
              <a:rPr lang="ru-RU" b="1" dirty="0" smtClean="0">
                <a:latin typeface="Arial Narrow" pitchFamily="34" charset="0"/>
              </a:rPr>
              <a:t>Объем инвестиций: 95 млн рублей</a:t>
            </a:r>
          </a:p>
          <a:p>
            <a:pPr algn="ctr"/>
            <a:r>
              <a:rPr lang="ru-RU" b="1" dirty="0" smtClean="0">
                <a:latin typeface="Arial Narrow" pitchFamily="34" charset="0"/>
              </a:rPr>
              <a:t>Рабочие места: 104</a:t>
            </a:r>
          </a:p>
          <a:p>
            <a:pPr algn="ctr"/>
            <a:endParaRPr lang="ru-RU" sz="1000" b="1" dirty="0" smtClean="0">
              <a:latin typeface="Arial Narrow" pitchFamily="34" charset="0"/>
            </a:endParaRPr>
          </a:p>
          <a:p>
            <a:pPr algn="ctr"/>
            <a:r>
              <a:rPr lang="ru-RU" b="1" dirty="0" smtClean="0">
                <a:latin typeface="Arial Narrow" pitchFamily="34" charset="0"/>
              </a:rPr>
              <a:t>Цель проекта:</a:t>
            </a:r>
          </a:p>
          <a:p>
            <a:pPr algn="ctr"/>
            <a:r>
              <a:rPr lang="ru-RU" sz="1600" dirty="0" smtClean="0">
                <a:latin typeface="Arial Narrow" pitchFamily="34" charset="0"/>
              </a:rPr>
              <a:t>Организовать </a:t>
            </a:r>
            <a:r>
              <a:rPr lang="ru-RU" sz="1600" dirty="0">
                <a:latin typeface="Arial Narrow" pitchFamily="34" charset="0"/>
              </a:rPr>
              <a:t>на территории г. Прокопьевска сервисный центр </a:t>
            </a:r>
            <a:endParaRPr lang="ru-RU" sz="1600" dirty="0" smtClean="0">
              <a:latin typeface="Arial Narrow" pitchFamily="34" charset="0"/>
            </a:endParaRPr>
          </a:p>
          <a:p>
            <a:pPr algn="ctr"/>
            <a:r>
              <a:rPr lang="ru-RU" sz="1600" dirty="0" smtClean="0">
                <a:latin typeface="Arial Narrow" pitchFamily="34" charset="0"/>
              </a:rPr>
              <a:t>по </a:t>
            </a:r>
            <a:r>
              <a:rPr lang="ru-RU" sz="1600" dirty="0">
                <a:latin typeface="Arial Narrow" pitchFamily="34" charset="0"/>
              </a:rPr>
              <a:t>ремонту самосвалов </a:t>
            </a:r>
            <a:r>
              <a:rPr lang="ru-RU" sz="1600" dirty="0" err="1">
                <a:latin typeface="Arial Narrow" pitchFamily="34" charset="0"/>
              </a:rPr>
              <a:t>БелАЗ</a:t>
            </a:r>
            <a:r>
              <a:rPr lang="ru-RU" sz="1600" dirty="0">
                <a:latin typeface="Arial Narrow" pitchFamily="34" charset="0"/>
              </a:rPr>
              <a:t>.</a:t>
            </a:r>
          </a:p>
          <a:p>
            <a:pPr algn="ctr"/>
            <a:endParaRPr lang="ru-RU" b="1" dirty="0" smtClean="0">
              <a:latin typeface="Arial Narrow" pitchFamily="34" charset="0"/>
            </a:endParaRPr>
          </a:p>
          <a:p>
            <a:pPr algn="ctr"/>
            <a:endParaRPr lang="ru-RU" dirty="0" smtClean="0">
              <a:latin typeface="Arial Narrow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9144000" cy="857238"/>
          </a:xfrm>
          <a:prstGeom prst="rect">
            <a:avLst/>
          </a:prstGeom>
          <a:solidFill>
            <a:srgbClr val="2455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071802" y="142858"/>
            <a:ext cx="3804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 Narrow" pitchFamily="34" charset="0"/>
              </a:rPr>
              <a:t>ООО «Авангард» </a:t>
            </a:r>
            <a:endParaRPr lang="ru-RU" sz="3200" b="1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16" name="Picture 2" descr="C:\Users\каширская\Desktop\d5c245a3e792c3e24207d2a45189b31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39334" y="1"/>
            <a:ext cx="804666" cy="642924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lc="http://schemas.openxmlformats.org/drawingml/2006/lockedCanvas" xmlns:a16="http://schemas.microsoft.com/office/drawing/2014/main" xmlns="" id="{C9CD9E69-78AE-467B-9D33-56E06D9495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8764"/>
            <a:ext cx="2857487" cy="2141603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" y="3000369"/>
            <a:ext cx="2857500" cy="2164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714612" y="857238"/>
            <a:ext cx="6429388" cy="4286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857238"/>
            <a:ext cx="2858400" cy="1571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427736"/>
            <a:ext cx="2858400" cy="14466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"/>
            <a:ext cx="9144000" cy="954101"/>
          </a:xfrm>
          <a:prstGeom prst="rect">
            <a:avLst/>
          </a:prstGeom>
          <a:solidFill>
            <a:srgbClr val="245590"/>
          </a:solidFill>
          <a:effectLst/>
        </p:spPr>
        <p:txBody>
          <a:bodyPr wrap="square" lIns="91432" tIns="45717" rIns="91432" bIns="45717" rtlCol="0" anchor="ctr" anchorCtr="1">
            <a:spAutoFit/>
          </a:bodyPr>
          <a:lstStyle/>
          <a:p>
            <a:pPr algn="ctr"/>
            <a:endParaRPr lang="ru-RU" sz="28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ru-RU" sz="2800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840896"/>
            <a:ext cx="2928926" cy="136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28926" y="857238"/>
            <a:ext cx="6215074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 Narrow" pitchFamily="34" charset="0"/>
              </a:rPr>
              <a:t>«Производство и ремонт шахтовых вентиляторов местного и главного проветривания»</a:t>
            </a:r>
          </a:p>
          <a:p>
            <a:pPr algn="ctr"/>
            <a:endParaRPr lang="ru-RU" sz="1400" b="1" dirty="0" smtClean="0">
              <a:latin typeface="Arial Narrow" pitchFamily="34" charset="0"/>
            </a:endParaRPr>
          </a:p>
          <a:p>
            <a:pPr algn="ctr"/>
            <a:r>
              <a:rPr lang="ru-RU" b="1" dirty="0" smtClean="0">
                <a:latin typeface="Arial Narrow" pitchFamily="34" charset="0"/>
              </a:rPr>
              <a:t>Срок реализации: 2018-2020 гг.</a:t>
            </a:r>
          </a:p>
          <a:p>
            <a:pPr algn="ctr"/>
            <a:r>
              <a:rPr lang="ru-RU" b="1" dirty="0" smtClean="0">
                <a:latin typeface="Arial Narrow" pitchFamily="34" charset="0"/>
              </a:rPr>
              <a:t>Объем инвестиций: 100 </a:t>
            </a:r>
            <a:r>
              <a:rPr lang="ru-RU" b="1" dirty="0" err="1" smtClean="0">
                <a:latin typeface="Arial Narrow" pitchFamily="34" charset="0"/>
              </a:rPr>
              <a:t>млн</a:t>
            </a:r>
            <a:r>
              <a:rPr lang="ru-RU" b="1" dirty="0" smtClean="0">
                <a:latin typeface="Arial Narrow" pitchFamily="34" charset="0"/>
              </a:rPr>
              <a:t> рублей</a:t>
            </a:r>
          </a:p>
          <a:p>
            <a:pPr algn="ctr"/>
            <a:r>
              <a:rPr lang="ru-RU" b="1" dirty="0" smtClean="0">
                <a:latin typeface="Arial Narrow" pitchFamily="34" charset="0"/>
              </a:rPr>
              <a:t>Рабочие места: 35</a:t>
            </a:r>
          </a:p>
          <a:p>
            <a:pPr algn="ctr"/>
            <a:endParaRPr lang="ru-RU" b="1" dirty="0" smtClean="0">
              <a:latin typeface="Arial Narrow" pitchFamily="34" charset="0"/>
            </a:endParaRPr>
          </a:p>
          <a:p>
            <a:pPr algn="ctr"/>
            <a:r>
              <a:rPr lang="ru-RU" b="1" dirty="0" smtClean="0">
                <a:latin typeface="Arial Narrow" pitchFamily="34" charset="0"/>
              </a:rPr>
              <a:t>Цель </a:t>
            </a:r>
            <a:r>
              <a:rPr lang="ru-RU" b="1" dirty="0" smtClean="0">
                <a:latin typeface="Arial Narrow" pitchFamily="34" charset="0"/>
              </a:rPr>
              <a:t>проекта</a:t>
            </a:r>
            <a:r>
              <a:rPr lang="ru-RU" dirty="0" smtClean="0">
                <a:latin typeface="Arial Narrow" pitchFamily="34" charset="0"/>
              </a:rPr>
              <a:t>: </a:t>
            </a:r>
          </a:p>
          <a:p>
            <a:pPr algn="ctr"/>
            <a:r>
              <a:rPr lang="ru-RU" sz="1600" dirty="0" smtClean="0">
                <a:latin typeface="Arial Narrow" pitchFamily="34" charset="0"/>
              </a:rPr>
              <a:t>Расширение производства </a:t>
            </a:r>
          </a:p>
          <a:p>
            <a:pPr algn="ctr"/>
            <a:r>
              <a:rPr lang="ru-RU" sz="1600" dirty="0" smtClean="0">
                <a:latin typeface="Arial Narrow" pitchFamily="34" charset="0"/>
                <a:cs typeface="Times New Roman" pitchFamily="18" charset="0"/>
              </a:rPr>
              <a:t>Предприятие более 60 лет занимается выпуском и является  поставщиком по всей России и странам СНГ горно-шахтного оборудования.</a:t>
            </a:r>
          </a:p>
          <a:p>
            <a:pPr algn="ctr"/>
            <a:endParaRPr lang="ru-RU" sz="1600" dirty="0" smtClean="0">
              <a:latin typeface="Arial Narrow" pitchFamily="34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Arial Narrow" pitchFamily="34" charset="0"/>
              </a:rPr>
              <a:t>Рынки сбыта</a:t>
            </a:r>
            <a:r>
              <a:rPr lang="ru-RU" dirty="0" smtClean="0">
                <a:latin typeface="Arial Narrow" pitchFamily="34" charset="0"/>
              </a:rPr>
              <a:t>:</a:t>
            </a:r>
          </a:p>
          <a:p>
            <a:pPr algn="ctr"/>
            <a:r>
              <a:rPr lang="ru-RU" sz="1600" dirty="0" smtClean="0">
                <a:latin typeface="Arial Narrow" pitchFamily="34" charset="0"/>
              </a:rPr>
              <a:t>Россия, страны ближнего и дальнего </a:t>
            </a:r>
            <a:r>
              <a:rPr lang="ru-RU" sz="1600" dirty="0" smtClean="0">
                <a:latin typeface="Arial Narrow" pitchFamily="34" charset="0"/>
              </a:rPr>
              <a:t>зарубежья</a:t>
            </a:r>
          </a:p>
          <a:p>
            <a:pPr algn="ctr"/>
            <a:endParaRPr lang="ru-RU" sz="1600" dirty="0">
              <a:latin typeface="Arial Narrow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Arial Narrow" pitchFamily="34" charset="0"/>
              </a:rPr>
              <a:t>РЕАЛИЗОВАН</a:t>
            </a:r>
            <a:endParaRPr lang="ru-RU" sz="16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0" name="Равнобедренный треугольник 9"/>
          <p:cNvSpPr/>
          <p:nvPr/>
        </p:nvSpPr>
        <p:spPr>
          <a:xfrm rot="5400000">
            <a:off x="892952" y="2821774"/>
            <a:ext cx="4286262" cy="357190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785786" y="214296"/>
            <a:ext cx="7929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 Narrow" pitchFamily="34" charset="0"/>
              </a:rPr>
              <a:t>ООО «КФТ </a:t>
            </a:r>
            <a:r>
              <a:rPr lang="ru-RU" sz="3200" b="1" dirty="0" err="1" smtClean="0">
                <a:solidFill>
                  <a:schemeClr val="bg1"/>
                </a:solidFill>
                <a:latin typeface="Arial Narrow" pitchFamily="34" charset="0"/>
              </a:rPr>
              <a:t>Металло-Механический</a:t>
            </a:r>
            <a:r>
              <a:rPr lang="ru-RU" sz="3200" b="1" dirty="0" smtClean="0">
                <a:solidFill>
                  <a:schemeClr val="bg1"/>
                </a:solidFill>
                <a:latin typeface="Arial Narrow" pitchFamily="34" charset="0"/>
              </a:rPr>
              <a:t> завод»</a:t>
            </a:r>
          </a:p>
        </p:txBody>
      </p:sp>
      <p:pic>
        <p:nvPicPr>
          <p:cNvPr id="15" name="Picture 2" descr="C:\Users\каширская\Desktop\d5c245a3e792c3e24207d2a45189b31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39334" y="1"/>
            <a:ext cx="804666" cy="6429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857488" y="857238"/>
            <a:ext cx="6286512" cy="32008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 Narrow" pitchFamily="34" charset="0"/>
              </a:rPr>
              <a:t>«Организация </a:t>
            </a:r>
            <a:r>
              <a:rPr lang="ru-RU" sz="2000" b="1" dirty="0">
                <a:latin typeface="Arial Narrow" pitchFamily="34" charset="0"/>
              </a:rPr>
              <a:t>и развитие предприятия по производству продуктов питания, </a:t>
            </a:r>
            <a:r>
              <a:rPr lang="ru-RU" sz="2000" b="1" dirty="0" smtClean="0">
                <a:latin typeface="Arial Narrow" pitchFamily="34" charset="0"/>
              </a:rPr>
              <a:t>пиломатериалов»</a:t>
            </a:r>
            <a:endParaRPr lang="ru-RU" b="1" dirty="0" smtClean="0">
              <a:latin typeface="Arial Narrow" pitchFamily="34" charset="0"/>
            </a:endParaRPr>
          </a:p>
          <a:p>
            <a:pPr algn="ctr"/>
            <a:endParaRPr lang="ru-RU" b="1" dirty="0" smtClean="0">
              <a:latin typeface="Arial Narrow" pitchFamily="34" charset="0"/>
            </a:endParaRPr>
          </a:p>
          <a:p>
            <a:pPr algn="ctr"/>
            <a:r>
              <a:rPr lang="ru-RU" b="1" dirty="0" smtClean="0">
                <a:latin typeface="Arial Narrow" pitchFamily="34" charset="0"/>
              </a:rPr>
              <a:t>Срок реализации: 2022-2025 гг.</a:t>
            </a:r>
          </a:p>
          <a:p>
            <a:pPr algn="ctr"/>
            <a:r>
              <a:rPr lang="ru-RU" b="1" dirty="0" smtClean="0">
                <a:latin typeface="Arial Narrow" pitchFamily="34" charset="0"/>
              </a:rPr>
              <a:t>Объем инвестиций: 73,3 млн рублей</a:t>
            </a:r>
          </a:p>
          <a:p>
            <a:pPr algn="ctr"/>
            <a:r>
              <a:rPr lang="ru-RU" b="1" dirty="0" smtClean="0">
                <a:latin typeface="Arial Narrow" pitchFamily="34" charset="0"/>
              </a:rPr>
              <a:t>Рабочие места: 120</a:t>
            </a:r>
          </a:p>
          <a:p>
            <a:pPr algn="ctr"/>
            <a:endParaRPr lang="ru-RU" dirty="0" smtClean="0">
              <a:latin typeface="Arial Narrow" pitchFamily="34" charset="0"/>
            </a:endParaRPr>
          </a:p>
          <a:p>
            <a:pPr algn="ctr"/>
            <a:r>
              <a:rPr lang="ru-RU" b="1" dirty="0" smtClean="0">
                <a:latin typeface="Arial Narrow" pitchFamily="34" charset="0"/>
              </a:rPr>
              <a:t>Цель</a:t>
            </a:r>
            <a:r>
              <a:rPr lang="ru-RU" b="1" dirty="0"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Arial Narrow" panose="020B0606020202030204" pitchFamily="34" charset="0"/>
                <a:cs typeface="Times New Roman" pitchFamily="18" charset="0"/>
              </a:rPr>
              <a:t>проекта</a:t>
            </a:r>
            <a:r>
              <a:rPr lang="ru-RU" dirty="0" smtClean="0">
                <a:latin typeface="Arial Narrow" panose="020B0606020202030204" pitchFamily="34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sz="1600" dirty="0" smtClean="0">
                <a:latin typeface="Arial Narrow" panose="020B0606020202030204" pitchFamily="34" charset="0"/>
                <a:cs typeface="Times New Roman" pitchFamily="18" charset="0"/>
              </a:rPr>
              <a:t>увеличение </a:t>
            </a:r>
            <a:r>
              <a:rPr lang="ru-RU" sz="1600" dirty="0">
                <a:latin typeface="Arial Narrow" panose="020B0606020202030204" pitchFamily="34" charset="0"/>
                <a:cs typeface="Times New Roman" pitchFamily="18" charset="0"/>
              </a:rPr>
              <a:t>производственных мощностей по </a:t>
            </a:r>
            <a:endParaRPr lang="ru-RU" sz="1600" dirty="0" smtClean="0">
              <a:latin typeface="Arial Narrow" panose="020B0606020202030204" pitchFamily="34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Arial Narrow" panose="020B0606020202030204" pitchFamily="34" charset="0"/>
                <a:cs typeface="Times New Roman" pitchFamily="18" charset="0"/>
              </a:rPr>
              <a:t>производству </a:t>
            </a:r>
            <a:r>
              <a:rPr lang="ru-RU" sz="1600" dirty="0">
                <a:latin typeface="Arial Narrow" panose="020B0606020202030204" pitchFamily="34" charset="0"/>
                <a:cs typeface="Times New Roman" pitchFamily="18" charset="0"/>
              </a:rPr>
              <a:t>продуктов питания, снижение себестоимости продукций, создание новых рабочих </a:t>
            </a:r>
            <a:r>
              <a:rPr lang="ru-RU" sz="1600" dirty="0" smtClean="0">
                <a:latin typeface="Arial Narrow" panose="020B0606020202030204" pitchFamily="34" charset="0"/>
                <a:cs typeface="Times New Roman" pitchFamily="18" charset="0"/>
              </a:rPr>
              <a:t>мест</a:t>
            </a:r>
            <a:endParaRPr lang="ru-RU" sz="1600" b="1" dirty="0" smtClean="0">
              <a:latin typeface="Arial Narrow" pitchFamily="34" charset="0"/>
            </a:endParaRPr>
          </a:p>
        </p:txBody>
      </p:sp>
      <p:sp>
        <p:nvSpPr>
          <p:cNvPr id="10" name="Равнобедренный треугольник 9"/>
          <p:cNvSpPr/>
          <p:nvPr/>
        </p:nvSpPr>
        <p:spPr>
          <a:xfrm rot="5400000">
            <a:off x="892951" y="2821774"/>
            <a:ext cx="4286263" cy="357190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1"/>
            <a:ext cx="9144000" cy="800213"/>
          </a:xfrm>
          <a:prstGeom prst="rect">
            <a:avLst/>
          </a:prstGeom>
          <a:solidFill>
            <a:srgbClr val="245590"/>
          </a:solidFill>
          <a:effectLst/>
        </p:spPr>
        <p:txBody>
          <a:bodyPr wrap="square" lIns="91432" tIns="45717" rIns="91432" bIns="45717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ООО «АПК»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endParaRPr lang="ru-RU" sz="1400" b="1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12" name="Picture 2" descr="C:\Users\каширская\Desktop\d5c245a3e792c3e24207d2a45189b31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39334" y="1"/>
            <a:ext cx="804666" cy="642924"/>
          </a:xfrm>
          <a:prstGeom prst="rect">
            <a:avLst/>
          </a:prstGeom>
          <a:noFill/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E2B3EAF2-640F-448E-9C86-39F5C343B5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0" t="-285" r="7766" b="285"/>
          <a:stretch/>
        </p:blipFill>
        <p:spPr>
          <a:xfrm>
            <a:off x="0" y="800214"/>
            <a:ext cx="2857488" cy="220015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AC604A57-A0C6-4A2D-9FB5-D4E0FAE09A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0370"/>
            <a:ext cx="2857488" cy="21431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857488" y="857238"/>
            <a:ext cx="6286512" cy="4286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857238"/>
          </a:xfrm>
          <a:prstGeom prst="rect">
            <a:avLst/>
          </a:prstGeom>
          <a:solidFill>
            <a:srgbClr val="24559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r>
              <a:rPr lang="ru-RU" sz="3200" b="1" dirty="0" smtClean="0">
                <a:latin typeface="Arial Narrow" pitchFamily="34" charset="0"/>
                <a:cs typeface="Arial" pitchFamily="34" charset="0"/>
              </a:rPr>
              <a:t>ООО «</a:t>
            </a:r>
            <a:r>
              <a:rPr lang="ru-RU" sz="3200" b="1" dirty="0" err="1" smtClean="0">
                <a:latin typeface="Arial Narrow" pitchFamily="34" charset="0"/>
                <a:cs typeface="Arial" pitchFamily="34" charset="0"/>
              </a:rPr>
              <a:t>Автосельхозснаб</a:t>
            </a:r>
            <a:r>
              <a:rPr lang="ru-RU" sz="3200" b="1" dirty="0" smtClean="0">
                <a:latin typeface="Arial Narrow" pitchFamily="34" charset="0"/>
                <a:cs typeface="Arial" pitchFamily="34" charset="0"/>
              </a:rPr>
              <a:t>»</a:t>
            </a:r>
            <a:endParaRPr lang="ru-RU" sz="3200" b="1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2857488" y="857238"/>
            <a:ext cx="357190" cy="4286262"/>
          </a:xfrm>
          <a:prstGeom prst="homePlate">
            <a:avLst>
              <a:gd name="adj" fmla="val 10000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000364" y="857238"/>
            <a:ext cx="6143636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 Narrow" pitchFamily="34" charset="0"/>
                <a:cs typeface="Arial" pitchFamily="34" charset="0"/>
              </a:rPr>
              <a:t>«Производство литья по газифицируемым моделям»</a:t>
            </a:r>
          </a:p>
          <a:p>
            <a:pPr algn="ctr"/>
            <a:endParaRPr lang="ru-RU" b="1" dirty="0" smtClean="0">
              <a:latin typeface="Arial Narrow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latin typeface="Arial Narrow" pitchFamily="34" charset="0"/>
              </a:rPr>
              <a:t>Срок реализации: 2019-2021 гг.</a:t>
            </a:r>
          </a:p>
          <a:p>
            <a:pPr algn="ctr"/>
            <a:r>
              <a:rPr lang="ru-RU" b="1" dirty="0" smtClean="0">
                <a:latin typeface="Arial Narrow" pitchFamily="34" charset="0"/>
              </a:rPr>
              <a:t>Объем инвестиций: 25,9 </a:t>
            </a:r>
            <a:r>
              <a:rPr lang="ru-RU" b="1" dirty="0" err="1" smtClean="0">
                <a:latin typeface="Arial Narrow" pitchFamily="34" charset="0"/>
              </a:rPr>
              <a:t>млн</a:t>
            </a:r>
            <a:r>
              <a:rPr lang="ru-RU" b="1" dirty="0" smtClean="0">
                <a:latin typeface="Arial Narrow" pitchFamily="34" charset="0"/>
              </a:rPr>
              <a:t> рублей</a:t>
            </a:r>
          </a:p>
          <a:p>
            <a:pPr algn="ctr"/>
            <a:r>
              <a:rPr lang="ru-RU" b="1" dirty="0" smtClean="0">
                <a:latin typeface="Arial Narrow" pitchFamily="34" charset="0"/>
              </a:rPr>
              <a:t>Рабочие места: 20</a:t>
            </a:r>
          </a:p>
          <a:p>
            <a:pPr algn="ctr"/>
            <a:endParaRPr lang="ru-RU" b="1" dirty="0" smtClean="0">
              <a:latin typeface="Arial Narrow" pitchFamily="34" charset="0"/>
            </a:endParaRPr>
          </a:p>
          <a:p>
            <a:pPr algn="ctr"/>
            <a:r>
              <a:rPr lang="ru-RU" b="1" dirty="0" smtClean="0">
                <a:latin typeface="Arial Narrow" pitchFamily="34" charset="0"/>
              </a:rPr>
              <a:t>Цель проекта</a:t>
            </a:r>
            <a:r>
              <a:rPr lang="ru-RU" dirty="0" smtClean="0">
                <a:latin typeface="Arial Narrow" pitchFamily="34" charset="0"/>
              </a:rPr>
              <a:t>: </a:t>
            </a:r>
          </a:p>
          <a:p>
            <a:pPr algn="ctr"/>
            <a:r>
              <a:rPr lang="ru-RU" sz="1600" dirty="0" smtClean="0">
                <a:latin typeface="Arial Narrow" pitchFamily="34" charset="0"/>
              </a:rPr>
              <a:t>Создание импортозамещающей продукции</a:t>
            </a:r>
          </a:p>
          <a:p>
            <a:pPr algn="ctr"/>
            <a:r>
              <a:rPr lang="ru-RU" sz="1600" dirty="0" smtClean="0">
                <a:latin typeface="Arial Narrow" pitchFamily="34" charset="0"/>
              </a:rPr>
              <a:t>Обладатель «Бренда Кузбасса» в звании</a:t>
            </a:r>
          </a:p>
          <a:p>
            <a:pPr algn="ctr"/>
            <a:r>
              <a:rPr lang="ru-RU" sz="1600" dirty="0" smtClean="0">
                <a:latin typeface="Arial Narrow" pitchFamily="34" charset="0"/>
              </a:rPr>
              <a:t>«Лучшая торговая марка» (2008, 2010 гг.)</a:t>
            </a:r>
          </a:p>
          <a:p>
            <a:pPr algn="ctr"/>
            <a:r>
              <a:rPr lang="ru-RU" b="1" dirty="0" smtClean="0">
                <a:latin typeface="Arial Narrow" pitchFamily="34" charset="0"/>
              </a:rPr>
              <a:t>Рынки сбыта</a:t>
            </a:r>
            <a:r>
              <a:rPr lang="ru-RU" dirty="0" smtClean="0">
                <a:latin typeface="Arial Narrow" pitchFamily="34" charset="0"/>
              </a:rPr>
              <a:t>: </a:t>
            </a:r>
          </a:p>
          <a:p>
            <a:pPr algn="ctr"/>
            <a:r>
              <a:rPr lang="ru-RU" sz="1600" dirty="0" smtClean="0">
                <a:latin typeface="Arial Narrow" pitchFamily="34" charset="0"/>
              </a:rPr>
              <a:t>угледобывающие предприятия Кузбасса, предприятия горнорудной промышленности </a:t>
            </a:r>
          </a:p>
          <a:p>
            <a:pPr algn="ctr"/>
            <a:r>
              <a:rPr lang="ru-RU" sz="1600" dirty="0" smtClean="0">
                <a:latin typeface="Arial Narrow" pitchFamily="34" charset="0"/>
              </a:rPr>
              <a:t>Центральной России, Урала, Сибири и Дальнего </a:t>
            </a:r>
            <a:r>
              <a:rPr lang="ru-RU" sz="1600" dirty="0" smtClean="0">
                <a:latin typeface="Arial Narrow" pitchFamily="34" charset="0"/>
              </a:rPr>
              <a:t>Востока</a:t>
            </a:r>
          </a:p>
          <a:p>
            <a:pPr algn="ctr"/>
            <a:endParaRPr lang="ru-RU" sz="1600" dirty="0">
              <a:latin typeface="Arial Narrow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Arial Narrow" pitchFamily="34" charset="0"/>
              </a:rPr>
              <a:t>РЕАЛИЗОВАН</a:t>
            </a:r>
            <a:endParaRPr lang="ru-RU" sz="16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8" name="Рисунок 7" descr="2-litejnoe-oborudovanie-tseha-i-litejnyie-zavody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37"/>
            <a:ext cx="2858400" cy="1345508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 prstMaterial="softEdge">
            <a:bevelT/>
          </a:sp3d>
        </p:spPr>
      </p:pic>
      <p:pic>
        <p:nvPicPr>
          <p:cNvPr id="2050" name="Picture 2" descr="C:\Users\ЕЛЕНА\Desktop\modely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3122"/>
            <a:ext cx="2857520" cy="1518057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3609975"/>
            <a:ext cx="2857488" cy="1533525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Picture 2" descr="C:\Users\каширская\Desktop\d5c245a3e792c3e24207d2a45189b31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39334" y="1"/>
            <a:ext cx="804666" cy="6429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857488" y="857238"/>
            <a:ext cx="6286512" cy="4286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143372" y="3429006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10"/>
          <p:cNvPicPr>
            <a:picLocks noChangeAspect="1" noChangeArrowheads="1"/>
          </p:cNvPicPr>
          <p:nvPr/>
        </p:nvPicPr>
        <p:blipFill>
          <a:blip r:embed="rId2" cstate="print"/>
          <a:srcRect b="14287"/>
          <a:stretch>
            <a:fillRect/>
          </a:stretch>
        </p:blipFill>
        <p:spPr bwMode="auto">
          <a:xfrm>
            <a:off x="0" y="3857634"/>
            <a:ext cx="2857488" cy="1285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57238"/>
            <a:ext cx="285748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3122"/>
            <a:ext cx="2860968" cy="164305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856800"/>
          </a:xfrm>
          <a:prstGeom prst="rect">
            <a:avLst/>
          </a:prstGeom>
          <a:solidFill>
            <a:srgbClr val="24559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r>
              <a:rPr lang="ru-RU" sz="2900" b="1" dirty="0" smtClean="0">
                <a:latin typeface="Arial Narrow" pitchFamily="34" charset="0"/>
                <a:cs typeface="Arial" pitchFamily="34" charset="0"/>
              </a:rPr>
              <a:t>ОАО «</a:t>
            </a:r>
            <a:r>
              <a:rPr lang="ru-RU" sz="2900" b="1" dirty="0" err="1" smtClean="0">
                <a:latin typeface="Arial Narrow" pitchFamily="34" charset="0"/>
              </a:rPr>
              <a:t>Прокопьевский</a:t>
            </a:r>
            <a:r>
              <a:rPr lang="ru-RU" sz="2900" b="1" dirty="0" smtClean="0">
                <a:latin typeface="Arial Narrow" pitchFamily="34" charset="0"/>
              </a:rPr>
              <a:t> </a:t>
            </a:r>
            <a:r>
              <a:rPr lang="ru-RU" sz="2900" b="1" dirty="0">
                <a:latin typeface="Arial Narrow" pitchFamily="34" charset="0"/>
              </a:rPr>
              <a:t>ремонтный трамвайно-троллейбусный завод</a:t>
            </a:r>
            <a:r>
              <a:rPr lang="ru-RU" sz="2900" b="1" dirty="0" smtClean="0">
                <a:latin typeface="Arial Narrow" pitchFamily="34" charset="0"/>
                <a:cs typeface="Arial" pitchFamily="34" charset="0"/>
              </a:rPr>
              <a:t>»</a:t>
            </a:r>
            <a:endParaRPr lang="ru-RU" sz="2900" b="1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2857488" y="857238"/>
            <a:ext cx="357190" cy="4286263"/>
          </a:xfrm>
          <a:prstGeom prst="homePlate">
            <a:avLst>
              <a:gd name="adj" fmla="val 10000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928926" y="857238"/>
            <a:ext cx="6215074" cy="3870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 Narrow" pitchFamily="34" charset="0"/>
                <a:cs typeface="Arial" pitchFamily="34" charset="0"/>
              </a:rPr>
              <a:t>Производство горно-шахтного оборудования</a:t>
            </a:r>
          </a:p>
          <a:p>
            <a:pPr algn="ctr"/>
            <a:endParaRPr lang="ru-RU" b="1" dirty="0" smtClean="0">
              <a:latin typeface="Arial Narrow" pitchFamily="34" charset="0"/>
            </a:endParaRPr>
          </a:p>
          <a:p>
            <a:pPr algn="ctr"/>
            <a:r>
              <a:rPr lang="ru-RU" b="1" dirty="0" smtClean="0">
                <a:latin typeface="Arial Narrow" pitchFamily="34" charset="0"/>
              </a:rPr>
              <a:t>Срок реализации: 2017-2020 гг.</a:t>
            </a:r>
          </a:p>
          <a:p>
            <a:pPr algn="ctr"/>
            <a:r>
              <a:rPr lang="ru-RU" b="1" dirty="0" smtClean="0">
                <a:latin typeface="Arial Narrow" pitchFamily="34" charset="0"/>
              </a:rPr>
              <a:t>Объем инвестиций: 10,5 </a:t>
            </a:r>
            <a:r>
              <a:rPr lang="ru-RU" b="1" dirty="0" err="1" smtClean="0">
                <a:latin typeface="Arial Narrow" pitchFamily="34" charset="0"/>
              </a:rPr>
              <a:t>млн</a:t>
            </a:r>
            <a:r>
              <a:rPr lang="ru-RU" b="1" dirty="0" smtClean="0">
                <a:latin typeface="Arial Narrow" pitchFamily="34" charset="0"/>
              </a:rPr>
              <a:t> рублей</a:t>
            </a:r>
          </a:p>
          <a:p>
            <a:pPr algn="ctr"/>
            <a:r>
              <a:rPr lang="ru-RU" b="1" dirty="0" smtClean="0">
                <a:latin typeface="Arial Narrow" pitchFamily="34" charset="0"/>
              </a:rPr>
              <a:t>Рабочие места: 10</a:t>
            </a:r>
          </a:p>
          <a:p>
            <a:pPr algn="ctr"/>
            <a:endParaRPr lang="ru-RU" sz="1100" b="1" dirty="0" smtClean="0">
              <a:latin typeface="Arial Narrow" pitchFamily="34" charset="0"/>
            </a:endParaRPr>
          </a:p>
          <a:p>
            <a:pPr algn="ctr">
              <a:lnSpc>
                <a:spcPts val="1900"/>
              </a:lnSpc>
            </a:pPr>
            <a:r>
              <a:rPr lang="ru-RU" b="1" dirty="0" smtClean="0">
                <a:latin typeface="Arial Narrow" pitchFamily="34" charset="0"/>
              </a:rPr>
              <a:t>Цель проекта</a:t>
            </a:r>
            <a:r>
              <a:rPr lang="ru-RU" dirty="0" smtClean="0">
                <a:latin typeface="Arial Narrow" pitchFamily="34" charset="0"/>
              </a:rPr>
              <a:t>: </a:t>
            </a:r>
          </a:p>
          <a:p>
            <a:pPr algn="ctr">
              <a:lnSpc>
                <a:spcPts val="1900"/>
              </a:lnSpc>
            </a:pPr>
            <a:r>
              <a:rPr lang="ru-RU" sz="1600" dirty="0" smtClean="0">
                <a:latin typeface="Arial Narrow" pitchFamily="34" charset="0"/>
              </a:rPr>
              <a:t>Модернизация производства. </a:t>
            </a:r>
          </a:p>
          <a:p>
            <a:pPr lvl="0" algn="ctr">
              <a:lnSpc>
                <a:spcPts val="1900"/>
              </a:lnSpc>
            </a:pPr>
            <a:r>
              <a:rPr lang="ru-RU" sz="1600" dirty="0" smtClean="0">
                <a:latin typeface="Arial Narrow" pitchFamily="34" charset="0"/>
              </a:rPr>
              <a:t>Выпуск н</a:t>
            </a:r>
            <a:r>
              <a:rPr lang="ru-RU" sz="1600" dirty="0" smtClean="0">
                <a:latin typeface="Arial Narrow" pitchFamily="34" charset="0"/>
                <a:cs typeface="Times New Roman" pitchFamily="18" charset="0"/>
              </a:rPr>
              <a:t>естандартного оборудования,  </a:t>
            </a:r>
            <a:r>
              <a:rPr lang="ru-RU" sz="1600" dirty="0" err="1" smtClean="0">
                <a:latin typeface="Arial Narrow" pitchFamily="34" charset="0"/>
                <a:cs typeface="Times New Roman" pitchFamily="18" charset="0"/>
              </a:rPr>
              <a:t>горношахтного</a:t>
            </a:r>
            <a:r>
              <a:rPr lang="ru-RU" sz="1600" dirty="0" smtClean="0">
                <a:latin typeface="Arial Narrow" pitchFamily="34" charset="0"/>
                <a:cs typeface="Times New Roman" pitchFamily="18" charset="0"/>
              </a:rPr>
              <a:t> оборудования и сельскохозяйственной техники.</a:t>
            </a:r>
          </a:p>
          <a:p>
            <a:pPr lvl="0" algn="ctr">
              <a:lnSpc>
                <a:spcPts val="1900"/>
              </a:lnSpc>
            </a:pPr>
            <a:r>
              <a:rPr lang="ru-RU" sz="1600" dirty="0" smtClean="0">
                <a:latin typeface="Arial Narrow" pitchFamily="34" charset="0"/>
                <a:cs typeface="Times New Roman" pitchFamily="18" charset="0"/>
              </a:rPr>
              <a:t> </a:t>
            </a:r>
          </a:p>
          <a:p>
            <a:pPr lvl="0" algn="ctr">
              <a:lnSpc>
                <a:spcPts val="1900"/>
              </a:lnSpc>
            </a:pPr>
            <a:r>
              <a:rPr lang="ru-RU" b="1" dirty="0" smtClean="0">
                <a:latin typeface="Arial Narrow" pitchFamily="34" charset="0"/>
                <a:cs typeface="Times New Roman" pitchFamily="18" charset="0"/>
              </a:rPr>
              <a:t>Рынок сбыта: </a:t>
            </a:r>
          </a:p>
          <a:p>
            <a:pPr lvl="0" algn="ctr">
              <a:lnSpc>
                <a:spcPts val="1900"/>
              </a:lnSpc>
            </a:pPr>
            <a:r>
              <a:rPr lang="ru-RU" sz="1600" dirty="0" smtClean="0">
                <a:latin typeface="Arial Narrow" pitchFamily="34" charset="0"/>
                <a:cs typeface="Times New Roman" pitchFamily="18" charset="0"/>
              </a:rPr>
              <a:t>угледобывающие  предприятия Кузбасса</a:t>
            </a:r>
            <a:r>
              <a:rPr lang="ru-RU" sz="1600" dirty="0" smtClean="0">
                <a:latin typeface="Arial Narrow" pitchFamily="34" charset="0"/>
                <a:cs typeface="Times New Roman" pitchFamily="18" charset="0"/>
              </a:rPr>
              <a:t>.</a:t>
            </a:r>
          </a:p>
          <a:p>
            <a:pPr lvl="0" algn="ctr">
              <a:lnSpc>
                <a:spcPts val="1900"/>
              </a:lnSpc>
            </a:pPr>
            <a:endParaRPr lang="ru-RU" sz="1600" dirty="0">
              <a:latin typeface="Arial Narrow" pitchFamily="34" charset="0"/>
              <a:cs typeface="Times New Roman" pitchFamily="18" charset="0"/>
            </a:endParaRPr>
          </a:p>
          <a:p>
            <a:pPr algn="ctr">
              <a:lnSpc>
                <a:spcPts val="1900"/>
              </a:lnSpc>
            </a:pPr>
            <a:r>
              <a:rPr lang="ru-RU" sz="1600" b="1" dirty="0" smtClean="0">
                <a:solidFill>
                  <a:srgbClr val="FF0000"/>
                </a:solidFill>
                <a:latin typeface="Arial Narrow" pitchFamily="34" charset="0"/>
              </a:rPr>
              <a:t>РЕАЛИЗОВАН</a:t>
            </a:r>
            <a:endParaRPr lang="ru-RU" b="1" dirty="0" smtClean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15" name="Picture 2" descr="C:\Users\каширская\Desktop\d5c245a3e792c3e24207d2a45189b31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39334" y="1"/>
            <a:ext cx="804666" cy="6429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857488" y="857238"/>
            <a:ext cx="6286512" cy="4286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857238"/>
          </a:xfrm>
          <a:prstGeom prst="rect">
            <a:avLst/>
          </a:prstGeom>
          <a:solidFill>
            <a:srgbClr val="24559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r>
              <a:rPr lang="ru-RU" sz="2900" b="1" dirty="0" smtClean="0">
                <a:latin typeface="Arial Narrow" pitchFamily="34" charset="0"/>
                <a:cs typeface="Arial" pitchFamily="34" charset="0"/>
              </a:rPr>
              <a:t>ООО «Кузбасское вагоноремонтное предприятие «</a:t>
            </a:r>
            <a:r>
              <a:rPr lang="ru-RU" sz="2900" b="1" dirty="0" err="1" smtClean="0">
                <a:latin typeface="Arial Narrow" pitchFamily="34" charset="0"/>
                <a:cs typeface="Arial" pitchFamily="34" charset="0"/>
              </a:rPr>
              <a:t>Новотранс</a:t>
            </a:r>
            <a:r>
              <a:rPr lang="ru-RU" sz="2900" b="1" dirty="0" smtClean="0">
                <a:latin typeface="Arial Narrow" pitchFamily="34" charset="0"/>
                <a:cs typeface="Arial" pitchFamily="34" charset="0"/>
              </a:rPr>
              <a:t>»</a:t>
            </a:r>
            <a:endParaRPr lang="ru-RU" sz="2900" b="1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2857488" y="857238"/>
            <a:ext cx="357190" cy="4286262"/>
          </a:xfrm>
          <a:prstGeom prst="homePlate">
            <a:avLst>
              <a:gd name="adj" fmla="val 10000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14678" y="865406"/>
            <a:ext cx="592932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 smtClean="0">
                <a:latin typeface="Arial Narrow" pitchFamily="34" charset="0"/>
              </a:rPr>
              <a:t>2009 год </a:t>
            </a:r>
            <a:r>
              <a:rPr lang="ru-RU" sz="1700" dirty="0" smtClean="0">
                <a:latin typeface="Arial Narrow" pitchFamily="34" charset="0"/>
              </a:rPr>
              <a:t>– ввод в эксплуатацию предприятия с  производственной мощностью 5000 вагонов в год</a:t>
            </a:r>
          </a:p>
          <a:p>
            <a:r>
              <a:rPr lang="ru-RU" sz="1700" b="1" dirty="0" smtClean="0">
                <a:latin typeface="Arial Narrow" pitchFamily="34" charset="0"/>
              </a:rPr>
              <a:t>2010 год </a:t>
            </a:r>
            <a:r>
              <a:rPr lang="ru-RU" sz="1700" dirty="0" smtClean="0">
                <a:latin typeface="Arial Narrow" pitchFamily="34" charset="0"/>
              </a:rPr>
              <a:t>в рамках господдержки получены средства на  строительство и реконструкцию объектов инфраструктуры</a:t>
            </a:r>
          </a:p>
          <a:p>
            <a:r>
              <a:rPr lang="ru-RU" sz="1700" b="1" dirty="0" smtClean="0">
                <a:latin typeface="Arial Narrow" pitchFamily="34" charset="0"/>
              </a:rPr>
              <a:t>162 </a:t>
            </a:r>
            <a:r>
              <a:rPr lang="ru-RU" sz="1700" dirty="0" err="1" smtClean="0">
                <a:latin typeface="Arial Narrow" pitchFamily="34" charset="0"/>
              </a:rPr>
              <a:t>млн</a:t>
            </a:r>
            <a:r>
              <a:rPr lang="ru-RU" sz="1700" dirty="0" smtClean="0">
                <a:latin typeface="Arial Narrow" pitchFamily="34" charset="0"/>
              </a:rPr>
              <a:t> рублей для реализации инвестиционного проекта </a:t>
            </a:r>
          </a:p>
          <a:p>
            <a:r>
              <a:rPr lang="ru-RU" sz="1700" dirty="0" smtClean="0">
                <a:latin typeface="Arial Narrow" pitchFamily="34" charset="0"/>
              </a:rPr>
              <a:t>ООО «КВРП«</a:t>
            </a:r>
            <a:r>
              <a:rPr lang="ru-RU" sz="1700" dirty="0" err="1" smtClean="0">
                <a:latin typeface="Arial Narrow" pitchFamily="34" charset="0"/>
              </a:rPr>
              <a:t>Новотранс</a:t>
            </a:r>
            <a:r>
              <a:rPr lang="ru-RU" sz="1700" dirty="0" smtClean="0">
                <a:latin typeface="Arial Narrow" pitchFamily="34" charset="0"/>
              </a:rPr>
              <a:t>»</a:t>
            </a:r>
          </a:p>
          <a:p>
            <a:r>
              <a:rPr lang="ru-RU" sz="1700" b="1" dirty="0" smtClean="0">
                <a:latin typeface="Arial Narrow" pitchFamily="34" charset="0"/>
              </a:rPr>
              <a:t>2011 год </a:t>
            </a:r>
            <a:r>
              <a:rPr lang="ru-RU" sz="1700" dirty="0" smtClean="0">
                <a:latin typeface="Arial Narrow" pitchFamily="34" charset="0"/>
              </a:rPr>
              <a:t>– увеличение мощности до 10000 вагонов в год</a:t>
            </a:r>
          </a:p>
          <a:p>
            <a:r>
              <a:rPr lang="ru-RU" sz="1700" b="1" dirty="0" smtClean="0">
                <a:latin typeface="Arial Narrow" pitchFamily="34" charset="0"/>
              </a:rPr>
              <a:t>2017 год </a:t>
            </a:r>
            <a:r>
              <a:rPr lang="ru-RU" sz="1700" dirty="0" smtClean="0">
                <a:latin typeface="Arial Narrow" pitchFamily="34" charset="0"/>
              </a:rPr>
              <a:t>– ввод в эксплуатацию </a:t>
            </a:r>
            <a:r>
              <a:rPr lang="ru-RU" sz="1700" dirty="0" err="1" smtClean="0">
                <a:latin typeface="Arial Narrow" pitchFamily="34" charset="0"/>
              </a:rPr>
              <a:t>вагоноколесной</a:t>
            </a:r>
            <a:r>
              <a:rPr lang="ru-RU" sz="1700" dirty="0" smtClean="0">
                <a:latin typeface="Arial Narrow" pitchFamily="34" charset="0"/>
              </a:rPr>
              <a:t> мастерской</a:t>
            </a:r>
          </a:p>
          <a:p>
            <a:pPr algn="ctr"/>
            <a:r>
              <a:rPr lang="ru-RU" sz="1700" dirty="0" smtClean="0">
                <a:latin typeface="Arial Narrow" pitchFamily="34" charset="0"/>
              </a:rPr>
              <a:t>Общий объем инвестиций – </a:t>
            </a:r>
            <a:r>
              <a:rPr lang="ru-RU" sz="1700" b="1" dirty="0" smtClean="0">
                <a:latin typeface="Arial Narrow" pitchFamily="34" charset="0"/>
              </a:rPr>
              <a:t>1,5</a:t>
            </a:r>
            <a:r>
              <a:rPr lang="ru-RU" sz="1700" dirty="0" smtClean="0">
                <a:latin typeface="Arial Narrow" pitchFamily="34" charset="0"/>
              </a:rPr>
              <a:t> </a:t>
            </a:r>
            <a:r>
              <a:rPr lang="ru-RU" sz="1700" dirty="0" err="1" smtClean="0">
                <a:latin typeface="Arial Narrow" pitchFamily="34" charset="0"/>
              </a:rPr>
              <a:t>млрд</a:t>
            </a:r>
            <a:r>
              <a:rPr lang="ru-RU" sz="1700" dirty="0" smtClean="0">
                <a:latin typeface="Arial Narrow" pitchFamily="34" charset="0"/>
              </a:rPr>
              <a:t> рублей,</a:t>
            </a:r>
          </a:p>
          <a:p>
            <a:pPr algn="ctr"/>
            <a:r>
              <a:rPr lang="ru-RU" sz="1700" dirty="0" smtClean="0">
                <a:latin typeface="Arial Narrow" pitchFamily="34" charset="0"/>
              </a:rPr>
              <a:t>численность занятых – </a:t>
            </a:r>
            <a:r>
              <a:rPr lang="ru-RU" sz="1700" b="1" dirty="0" smtClean="0">
                <a:latin typeface="Arial Narrow" pitchFamily="34" charset="0"/>
              </a:rPr>
              <a:t>894</a:t>
            </a:r>
          </a:p>
          <a:p>
            <a:pPr algn="ctr"/>
            <a:r>
              <a:rPr lang="ru-RU" sz="1700" b="1" dirty="0" smtClean="0">
                <a:latin typeface="Arial Narrow" pitchFamily="34" charset="0"/>
              </a:rPr>
              <a:t>Основные виды деятельности:</a:t>
            </a:r>
            <a:endParaRPr lang="ru-RU" sz="1700" dirty="0" smtClean="0">
              <a:latin typeface="Arial Narrow" pitchFamily="34" charset="0"/>
            </a:endParaRPr>
          </a:p>
          <a:p>
            <a:pPr lvl="0"/>
            <a:r>
              <a:rPr lang="ru-RU" sz="1700" dirty="0" smtClean="0">
                <a:latin typeface="Arial Narrow" pitchFamily="34" charset="0"/>
              </a:rPr>
              <a:t>∞  Проведение плановых видов ремонта</a:t>
            </a:r>
          </a:p>
          <a:p>
            <a:pPr lvl="0"/>
            <a:r>
              <a:rPr lang="ru-RU" sz="1700" dirty="0" smtClean="0">
                <a:latin typeface="Arial Narrow" pitchFamily="34" charset="0"/>
              </a:rPr>
              <a:t>∞   Проведение текущих ремонтов грузовых вагонов</a:t>
            </a:r>
          </a:p>
          <a:p>
            <a:pPr lvl="0"/>
            <a:r>
              <a:rPr lang="ru-RU" sz="1700" dirty="0" smtClean="0">
                <a:latin typeface="Arial Narrow" pitchFamily="34" charset="0"/>
              </a:rPr>
              <a:t>∞   Проведение участкового ремонта колесных пар</a:t>
            </a:r>
          </a:p>
          <a:p>
            <a:pPr lvl="0"/>
            <a:r>
              <a:rPr lang="ru-RU" sz="1700" dirty="0" smtClean="0">
                <a:latin typeface="Arial Narrow" pitchFamily="34" charset="0"/>
              </a:rPr>
              <a:t>∞   Полная и частичная окраска грузового вагона</a:t>
            </a:r>
          </a:p>
          <a:p>
            <a:pPr lvl="0"/>
            <a:r>
              <a:rPr lang="ru-RU" sz="1700" dirty="0" smtClean="0">
                <a:latin typeface="Arial Narrow" pitchFamily="34" charset="0"/>
              </a:rPr>
              <a:t>∞   Ремонт и освидетельствование деталей грузового вагона</a:t>
            </a:r>
          </a:p>
        </p:txBody>
      </p:sp>
      <p:pic>
        <p:nvPicPr>
          <p:cNvPr id="11" name="Рисунок 10" descr="19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57238"/>
            <a:ext cx="2857488" cy="1393041"/>
          </a:xfrm>
          <a:prstGeom prst="rect">
            <a:avLst/>
          </a:prstGeom>
        </p:spPr>
      </p:pic>
      <p:pic>
        <p:nvPicPr>
          <p:cNvPr id="12" name="Рисунок 11" descr="http://www.metallotorg.ru/content/image/03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14758"/>
            <a:ext cx="2857488" cy="1428742"/>
          </a:xfrm>
          <a:prstGeom prst="rect">
            <a:avLst/>
          </a:prstGeom>
          <a:noFill/>
        </p:spPr>
      </p:pic>
      <p:pic>
        <p:nvPicPr>
          <p:cNvPr id="1026" name="Picture 2" descr="C:\Users\ЕЛЕНА\Desktop\новотранс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14560"/>
            <a:ext cx="2857488" cy="1553759"/>
          </a:xfrm>
          <a:prstGeom prst="rect">
            <a:avLst/>
          </a:prstGeom>
          <a:noFill/>
        </p:spPr>
      </p:pic>
      <p:pic>
        <p:nvPicPr>
          <p:cNvPr id="14" name="Picture 2" descr="C:\Users\каширская\Desktop\d5c245a3e792c3e24207d2a45189b31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39334" y="1"/>
            <a:ext cx="804666" cy="6429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857488" y="857238"/>
            <a:ext cx="6286512" cy="4286262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857238"/>
          </a:xfrm>
          <a:prstGeom prst="rect">
            <a:avLst/>
          </a:prstGeom>
          <a:solidFill>
            <a:srgbClr val="24559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r>
              <a:rPr lang="ru-RU" sz="3200" b="1" dirty="0" smtClean="0">
                <a:latin typeface="Arial Narrow" pitchFamily="34" charset="0"/>
                <a:cs typeface="Arial" pitchFamily="34" charset="0"/>
              </a:rPr>
              <a:t>ООО «Стиль Мебель»</a:t>
            </a:r>
            <a:endParaRPr lang="ru-RU" sz="3200" b="1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2857488" y="857238"/>
            <a:ext cx="357190" cy="4286262"/>
          </a:xfrm>
          <a:prstGeom prst="homePlate">
            <a:avLst>
              <a:gd name="adj" fmla="val 10000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000364" y="857238"/>
            <a:ext cx="614363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 Narrow" pitchFamily="34" charset="0"/>
                <a:cs typeface="Arial" pitchFamily="34" charset="0"/>
              </a:rPr>
              <a:t>«Производство мягкой мебели»</a:t>
            </a:r>
          </a:p>
          <a:p>
            <a:pPr algn="ctr"/>
            <a:endParaRPr lang="ru-RU" b="1" dirty="0" smtClean="0">
              <a:latin typeface="Arial Narrow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latin typeface="Arial Narrow" pitchFamily="34" charset="0"/>
              </a:rPr>
              <a:t>Срок реализации: 2018-2019 гг.</a:t>
            </a:r>
          </a:p>
          <a:p>
            <a:pPr algn="ctr"/>
            <a:r>
              <a:rPr lang="ru-RU" b="1" dirty="0" smtClean="0">
                <a:latin typeface="Arial Narrow" pitchFamily="34" charset="0"/>
              </a:rPr>
              <a:t>Объем инвестиций: 35 </a:t>
            </a:r>
            <a:r>
              <a:rPr lang="ru-RU" b="1" dirty="0" err="1" smtClean="0">
                <a:latin typeface="Arial Narrow" pitchFamily="34" charset="0"/>
              </a:rPr>
              <a:t>млн</a:t>
            </a:r>
            <a:r>
              <a:rPr lang="ru-RU" b="1" dirty="0" smtClean="0">
                <a:latin typeface="Arial Narrow" pitchFamily="34" charset="0"/>
              </a:rPr>
              <a:t> рублей</a:t>
            </a:r>
          </a:p>
          <a:p>
            <a:pPr algn="ctr"/>
            <a:r>
              <a:rPr lang="ru-RU" b="1" dirty="0" smtClean="0">
                <a:latin typeface="Arial Narrow" pitchFamily="34" charset="0"/>
              </a:rPr>
              <a:t>Рабочие места: 30</a:t>
            </a:r>
          </a:p>
          <a:p>
            <a:pPr algn="ctr"/>
            <a:endParaRPr lang="ru-RU" dirty="0" smtClean="0">
              <a:latin typeface="Arial Narrow" pitchFamily="34" charset="0"/>
            </a:endParaRPr>
          </a:p>
          <a:p>
            <a:pPr algn="ctr"/>
            <a:r>
              <a:rPr lang="ru-RU" b="1" dirty="0" smtClean="0">
                <a:latin typeface="Arial Narrow" pitchFamily="34" charset="0"/>
              </a:rPr>
              <a:t>Цель проекта</a:t>
            </a:r>
            <a:r>
              <a:rPr lang="ru-RU" dirty="0" smtClean="0">
                <a:latin typeface="Arial Narrow" pitchFamily="34" charset="0"/>
              </a:rPr>
              <a:t>: </a:t>
            </a:r>
            <a:r>
              <a:rPr lang="ru-RU" sz="1600" dirty="0" smtClean="0">
                <a:latin typeface="Arial Narrow" pitchFamily="34" charset="0"/>
              </a:rPr>
              <a:t>Создание импортозамещающей продукции</a:t>
            </a:r>
          </a:p>
          <a:p>
            <a:pPr algn="ctr"/>
            <a:endParaRPr lang="ru-RU" dirty="0" smtClean="0">
              <a:latin typeface="Arial Narrow" pitchFamily="34" charset="0"/>
            </a:endParaRPr>
          </a:p>
          <a:p>
            <a:pPr algn="ctr"/>
            <a:r>
              <a:rPr lang="ru-RU" dirty="0" smtClean="0">
                <a:latin typeface="Arial Narrow" pitchFamily="34" charset="0"/>
              </a:rPr>
              <a:t>Основное направление предприятия – </a:t>
            </a:r>
          </a:p>
          <a:p>
            <a:pPr algn="ctr"/>
            <a:r>
              <a:rPr lang="ru-RU" dirty="0" smtClean="0">
                <a:latin typeface="Arial Narrow" pitchFamily="34" charset="0"/>
              </a:rPr>
              <a:t>производство недорогой, но качественной мягкой мебели для среднего класса покупателя</a:t>
            </a:r>
          </a:p>
          <a:p>
            <a:pPr algn="ctr"/>
            <a:endParaRPr lang="ru-RU" sz="1400" dirty="0" smtClean="0">
              <a:latin typeface="Arial Narrow" pitchFamily="34" charset="0"/>
            </a:endParaRPr>
          </a:p>
          <a:p>
            <a:pPr algn="ctr"/>
            <a:r>
              <a:rPr lang="ru-RU" b="1" dirty="0" smtClean="0">
                <a:latin typeface="Arial Narrow" pitchFamily="34" charset="0"/>
              </a:rPr>
              <a:t>Рынки сбыта</a:t>
            </a:r>
            <a:r>
              <a:rPr lang="ru-RU" dirty="0" smtClean="0">
                <a:latin typeface="Arial Narrow" pitchFamily="34" charset="0"/>
              </a:rPr>
              <a:t>: </a:t>
            </a:r>
          </a:p>
          <a:p>
            <a:pPr algn="ctr"/>
            <a:r>
              <a:rPr lang="ru-RU" sz="1600" dirty="0" smtClean="0">
                <a:latin typeface="Arial Narrow" pitchFamily="34" charset="0"/>
              </a:rPr>
              <a:t>Кемеровская область, регионы </a:t>
            </a:r>
            <a:r>
              <a:rPr lang="ru-RU" sz="1600" dirty="0" smtClean="0">
                <a:latin typeface="Arial Narrow" pitchFamily="34" charset="0"/>
              </a:rPr>
              <a:t>Сибири</a:t>
            </a:r>
          </a:p>
          <a:p>
            <a:pPr algn="ctr"/>
            <a:endParaRPr lang="ru-RU" sz="1600" dirty="0">
              <a:latin typeface="Arial Narrow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Arial Narrow" pitchFamily="34" charset="0"/>
              </a:rPr>
              <a:t>РЕАЛИЗОВАН</a:t>
            </a:r>
            <a:endParaRPr lang="ru-RU" sz="16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3609975"/>
            <a:ext cx="2857488" cy="153352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2143122"/>
            <a:ext cx="2857488" cy="15335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857238"/>
            <a:ext cx="2857488" cy="1533525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Picture 2" descr="C:\Users\каширская\Desktop\d5c245a3e792c3e24207d2a45189b31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39334" y="1"/>
            <a:ext cx="804666" cy="6429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857488" y="857238"/>
            <a:ext cx="6286512" cy="4286262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857238"/>
          </a:xfrm>
          <a:prstGeom prst="rect">
            <a:avLst/>
          </a:prstGeom>
          <a:solidFill>
            <a:srgbClr val="24559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r>
              <a:rPr lang="ru-RU" sz="3200" b="1" dirty="0" smtClean="0">
                <a:latin typeface="Arial Narrow" pitchFamily="34" charset="0"/>
                <a:cs typeface="Arial" pitchFamily="34" charset="0"/>
              </a:rPr>
              <a:t>ООО «</a:t>
            </a:r>
            <a:r>
              <a:rPr lang="ru-RU" sz="3200" b="1" dirty="0" err="1" smtClean="0">
                <a:latin typeface="Arial Narrow" pitchFamily="34" charset="0"/>
                <a:cs typeface="Arial" pitchFamily="34" charset="0"/>
              </a:rPr>
              <a:t>Новотранс</a:t>
            </a:r>
            <a:r>
              <a:rPr lang="ru-RU" sz="3200" b="1" dirty="0" smtClean="0">
                <a:latin typeface="Arial Narrow" pitchFamily="34" charset="0"/>
                <a:cs typeface="Arial" pitchFamily="34" charset="0"/>
              </a:rPr>
              <a:t> Кузбасс Сервис»</a:t>
            </a:r>
            <a:endParaRPr lang="ru-RU" sz="3200" b="1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2857488" y="857238"/>
            <a:ext cx="357190" cy="4286262"/>
          </a:xfrm>
          <a:prstGeom prst="homePlate">
            <a:avLst>
              <a:gd name="adj" fmla="val 10000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000364" y="857238"/>
            <a:ext cx="614363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 Narrow" pitchFamily="34" charset="0"/>
                <a:cs typeface="Arial" pitchFamily="34" charset="0"/>
              </a:rPr>
              <a:t>«Предоставление </a:t>
            </a:r>
            <a:r>
              <a:rPr lang="ru-RU" sz="2000" b="1" dirty="0">
                <a:latin typeface="Arial Narrow" pitchFamily="34" charset="0"/>
                <a:cs typeface="Arial" pitchFamily="34" charset="0"/>
              </a:rPr>
              <a:t>услуг по плановым видам ремонта грузовых </a:t>
            </a:r>
            <a:r>
              <a:rPr lang="ru-RU" sz="2000" b="1" dirty="0" smtClean="0">
                <a:latin typeface="Arial Narrow" pitchFamily="34" charset="0"/>
                <a:cs typeface="Arial" pitchFamily="34" charset="0"/>
              </a:rPr>
              <a:t>вагонов»</a:t>
            </a:r>
          </a:p>
          <a:p>
            <a:pPr algn="ctr"/>
            <a:endParaRPr lang="ru-RU" b="1" dirty="0" smtClean="0">
              <a:latin typeface="Arial Narrow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latin typeface="Arial Narrow" pitchFamily="34" charset="0"/>
              </a:rPr>
              <a:t>Срок реализации: 2022-2024 гг.</a:t>
            </a:r>
          </a:p>
          <a:p>
            <a:pPr algn="ctr"/>
            <a:r>
              <a:rPr lang="ru-RU" b="1" dirty="0" smtClean="0">
                <a:latin typeface="Arial Narrow" pitchFamily="34" charset="0"/>
              </a:rPr>
              <a:t>Объем инвестиций: 100,4 млн рублей</a:t>
            </a:r>
          </a:p>
          <a:p>
            <a:pPr algn="ctr"/>
            <a:r>
              <a:rPr lang="ru-RU" b="1" dirty="0" smtClean="0">
                <a:latin typeface="Arial Narrow" pitchFamily="34" charset="0"/>
              </a:rPr>
              <a:t>Рабочие места: 1254</a:t>
            </a:r>
          </a:p>
          <a:p>
            <a:pPr algn="ctr"/>
            <a:endParaRPr lang="ru-RU" dirty="0" smtClean="0">
              <a:latin typeface="Arial Narrow" pitchFamily="34" charset="0"/>
            </a:endParaRPr>
          </a:p>
          <a:p>
            <a:pPr algn="ctr"/>
            <a:r>
              <a:rPr lang="ru-RU" b="1" dirty="0" smtClean="0">
                <a:latin typeface="Arial Narrow" pitchFamily="34" charset="0"/>
              </a:rPr>
              <a:t>Цель проекта</a:t>
            </a:r>
            <a:r>
              <a:rPr lang="ru-RU" dirty="0" smtClean="0">
                <a:latin typeface="Arial Narrow" pitchFamily="34" charset="0"/>
              </a:rPr>
              <a:t>: </a:t>
            </a:r>
          </a:p>
          <a:p>
            <a:pPr algn="ctr"/>
            <a:r>
              <a:rPr lang="ru-RU" sz="1600" dirty="0" smtClean="0">
                <a:latin typeface="Arial Narrow" pitchFamily="34" charset="0"/>
              </a:rPr>
              <a:t>Проведение </a:t>
            </a:r>
            <a:r>
              <a:rPr lang="ru-RU" sz="1600" dirty="0">
                <a:latin typeface="Arial Narrow" pitchFamily="34" charset="0"/>
              </a:rPr>
              <a:t>плановых видов ремонта грузовых </a:t>
            </a:r>
            <a:endParaRPr lang="ru-RU" sz="1600" dirty="0" smtClean="0">
              <a:latin typeface="Arial Narrow" pitchFamily="34" charset="0"/>
            </a:endParaRPr>
          </a:p>
          <a:p>
            <a:pPr algn="ctr"/>
            <a:r>
              <a:rPr lang="ru-RU" sz="1600" dirty="0" smtClean="0">
                <a:latin typeface="Arial Narrow" pitchFamily="34" charset="0"/>
              </a:rPr>
              <a:t>железнодорожных </a:t>
            </a:r>
            <a:r>
              <a:rPr lang="ru-RU" sz="1600" dirty="0">
                <a:latin typeface="Arial Narrow" pitchFamily="34" charset="0"/>
              </a:rPr>
              <a:t>вагонов в городе Прокопьевске </a:t>
            </a:r>
            <a:endParaRPr lang="ru-RU" sz="1600" dirty="0" smtClean="0">
              <a:latin typeface="Arial Narrow" pitchFamily="34" charset="0"/>
            </a:endParaRPr>
          </a:p>
          <a:p>
            <a:pPr algn="ctr"/>
            <a:r>
              <a:rPr lang="ru-RU" sz="1600" dirty="0" smtClean="0">
                <a:latin typeface="Arial Narrow" pitchFamily="34" charset="0"/>
              </a:rPr>
              <a:t>Кемеровской </a:t>
            </a:r>
            <a:r>
              <a:rPr lang="ru-RU" sz="1600" dirty="0">
                <a:latin typeface="Arial Narrow" pitchFamily="34" charset="0"/>
              </a:rPr>
              <a:t>области - Кузбассе </a:t>
            </a:r>
            <a:br>
              <a:rPr lang="ru-RU" sz="1600" dirty="0">
                <a:latin typeface="Arial Narrow" pitchFamily="34" charset="0"/>
              </a:rPr>
            </a:br>
            <a:r>
              <a:rPr lang="ru-RU" sz="1600" dirty="0">
                <a:latin typeface="Arial Narrow" pitchFamily="34" charset="0"/>
              </a:rPr>
              <a:t>в объеме до 2 500 ед. в </a:t>
            </a:r>
            <a:r>
              <a:rPr lang="ru-RU" sz="1600" dirty="0" smtClean="0">
                <a:latin typeface="Arial Narrow" pitchFamily="34" charset="0"/>
              </a:rPr>
              <a:t>месяц</a:t>
            </a:r>
            <a:endParaRPr lang="ru-RU" sz="1600" dirty="0">
              <a:latin typeface="Arial Narrow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3609975"/>
            <a:ext cx="2857488" cy="153352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2143122"/>
            <a:ext cx="2857488" cy="15335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857238"/>
            <a:ext cx="2857488" cy="1533525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Picture 2" descr="C:\Users\каширская\Desktop\d5c245a3e792c3e24207d2a45189b31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39334" y="1"/>
            <a:ext cx="804666" cy="6429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979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857488" y="857238"/>
            <a:ext cx="6286512" cy="4286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857238"/>
          </a:xfrm>
          <a:prstGeom prst="rect">
            <a:avLst/>
          </a:prstGeom>
          <a:solidFill>
            <a:srgbClr val="24559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r>
              <a:rPr lang="ru-RU" sz="3200" b="1" dirty="0" smtClean="0">
                <a:latin typeface="Arial Narrow" pitchFamily="34" charset="0"/>
                <a:cs typeface="Arial" pitchFamily="34" charset="0"/>
              </a:rPr>
              <a:t>Планы на 2023-2025 гг.</a:t>
            </a:r>
            <a:endParaRPr lang="ru-RU" sz="3200" b="1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2857488" y="857238"/>
            <a:ext cx="357190" cy="4286262"/>
          </a:xfrm>
          <a:prstGeom prst="homePlate">
            <a:avLst>
              <a:gd name="adj" fmla="val 10000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419872" y="1203598"/>
            <a:ext cx="491946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Arial Narrow" pitchFamily="34" charset="0"/>
                <a:cs typeface="Arial" pitchFamily="34" charset="0"/>
              </a:rPr>
              <a:t>ООО «</a:t>
            </a:r>
            <a:r>
              <a:rPr lang="ru-RU" sz="1600" b="1" dirty="0" err="1" smtClean="0">
                <a:latin typeface="Arial Narrow" pitchFamily="34" charset="0"/>
                <a:cs typeface="Arial" pitchFamily="34" charset="0"/>
              </a:rPr>
              <a:t>Найс</a:t>
            </a:r>
            <a:r>
              <a:rPr lang="ru-RU" sz="1600" b="1" dirty="0" smtClean="0">
                <a:latin typeface="Arial Narrow" pitchFamily="34" charset="0"/>
                <a:cs typeface="Arial" pitchFamily="34" charset="0"/>
              </a:rPr>
              <a:t>-НК»</a:t>
            </a:r>
          </a:p>
          <a:p>
            <a:pPr algn="ctr"/>
            <a:r>
              <a:rPr lang="ru-RU" sz="1600" b="1" dirty="0">
                <a:latin typeface="Arial Narrow" pitchFamily="34" charset="0"/>
                <a:cs typeface="Arial" pitchFamily="34" charset="0"/>
              </a:rPr>
              <a:t>Ремонт грузовых автомобилей, дорожной техники</a:t>
            </a:r>
            <a:endParaRPr lang="ru-RU" sz="1600" b="1" dirty="0" smtClean="0">
              <a:latin typeface="Arial Narrow" pitchFamily="34" charset="0"/>
              <a:cs typeface="Arial" pitchFamily="34" charset="0"/>
            </a:endParaRPr>
          </a:p>
          <a:p>
            <a:pPr algn="ctr"/>
            <a:r>
              <a:rPr lang="ru-RU" sz="1600" b="1" dirty="0">
                <a:latin typeface="Arial Narrow" pitchFamily="34" charset="0"/>
                <a:cs typeface="Arial" pitchFamily="34" charset="0"/>
              </a:rPr>
              <a:t>Срок реализации: </a:t>
            </a:r>
            <a:r>
              <a:rPr lang="ru-RU" sz="1600" b="1" dirty="0" smtClean="0">
                <a:latin typeface="Arial Narrow" pitchFamily="34" charset="0"/>
                <a:cs typeface="Arial" pitchFamily="34" charset="0"/>
              </a:rPr>
              <a:t>2023 г</a:t>
            </a:r>
            <a:endParaRPr lang="ru-RU" sz="1600" b="1" dirty="0">
              <a:latin typeface="Arial Narrow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latin typeface="Arial Narrow" pitchFamily="34" charset="0"/>
                <a:cs typeface="Arial" pitchFamily="34" charset="0"/>
              </a:rPr>
              <a:t>3 </a:t>
            </a:r>
            <a:r>
              <a:rPr lang="ru-RU" sz="1600" b="1" dirty="0">
                <a:latin typeface="Arial Narrow" pitchFamily="34" charset="0"/>
                <a:cs typeface="Arial" pitchFamily="34" charset="0"/>
              </a:rPr>
              <a:t>млн </a:t>
            </a:r>
            <a:r>
              <a:rPr lang="ru-RU" sz="1600" b="1" dirty="0" smtClean="0">
                <a:latin typeface="Arial Narrow" pitchFamily="34" charset="0"/>
                <a:cs typeface="Arial" pitchFamily="34" charset="0"/>
              </a:rPr>
              <a:t>рублей, 30 </a:t>
            </a:r>
            <a:r>
              <a:rPr lang="ru-RU" sz="1600" b="1" dirty="0">
                <a:latin typeface="Arial Narrow" pitchFamily="34" charset="0"/>
                <a:cs typeface="Arial" pitchFamily="34" charset="0"/>
              </a:rPr>
              <a:t>рабочих мест</a:t>
            </a:r>
          </a:p>
          <a:p>
            <a:pPr algn="ctr"/>
            <a:endParaRPr lang="ru-RU" sz="1600" b="1" dirty="0">
              <a:latin typeface="Arial Narrow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latin typeface="Arial Narrow" pitchFamily="34" charset="0"/>
                <a:cs typeface="Arial" pitchFamily="34" charset="0"/>
              </a:rPr>
              <a:t>ООО «</a:t>
            </a:r>
            <a:r>
              <a:rPr lang="ru-RU" sz="1600" b="1" dirty="0" err="1" smtClean="0">
                <a:latin typeface="Arial Narrow" pitchFamily="34" charset="0"/>
                <a:cs typeface="Arial" pitchFamily="34" charset="0"/>
              </a:rPr>
              <a:t>КемЛес</a:t>
            </a:r>
            <a:r>
              <a:rPr lang="ru-RU" sz="1600" b="1" dirty="0" smtClean="0">
                <a:latin typeface="Arial Narrow" pitchFamily="34" charset="0"/>
                <a:cs typeface="Arial" pitchFamily="34" charset="0"/>
              </a:rPr>
              <a:t>»</a:t>
            </a:r>
          </a:p>
          <a:p>
            <a:pPr algn="ctr"/>
            <a:r>
              <a:rPr lang="ru-RU" sz="1600" b="1" dirty="0" smtClean="0">
                <a:latin typeface="Arial Narrow" pitchFamily="34" charset="0"/>
                <a:cs typeface="Arial" pitchFamily="34" charset="0"/>
              </a:rPr>
              <a:t>Тепличный комплекс</a:t>
            </a:r>
          </a:p>
          <a:p>
            <a:pPr algn="ctr"/>
            <a:r>
              <a:rPr lang="ru-RU" sz="1600" b="1" dirty="0">
                <a:latin typeface="Arial Narrow" pitchFamily="34" charset="0"/>
                <a:cs typeface="Arial" pitchFamily="34" charset="0"/>
              </a:rPr>
              <a:t>Срок реализации: 2023-2024 </a:t>
            </a:r>
            <a:r>
              <a:rPr lang="ru-RU" sz="1600" b="1" dirty="0" err="1">
                <a:latin typeface="Arial Narrow" pitchFamily="34" charset="0"/>
                <a:cs typeface="Arial" pitchFamily="34" charset="0"/>
              </a:rPr>
              <a:t>гг</a:t>
            </a:r>
            <a:endParaRPr lang="ru-RU" sz="1600" b="1" dirty="0">
              <a:latin typeface="Arial Narrow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latin typeface="Arial Narrow" pitchFamily="34" charset="0"/>
                <a:cs typeface="Arial" pitchFamily="34" charset="0"/>
              </a:rPr>
              <a:t>100 </a:t>
            </a:r>
            <a:r>
              <a:rPr lang="ru-RU" sz="1600" b="1" dirty="0">
                <a:latin typeface="Arial Narrow" pitchFamily="34" charset="0"/>
                <a:cs typeface="Arial" pitchFamily="34" charset="0"/>
              </a:rPr>
              <a:t>млн </a:t>
            </a:r>
            <a:r>
              <a:rPr lang="ru-RU" sz="1600" b="1" dirty="0" smtClean="0">
                <a:latin typeface="Arial Narrow" pitchFamily="34" charset="0"/>
                <a:cs typeface="Arial" pitchFamily="34" charset="0"/>
              </a:rPr>
              <a:t>рублей, 10 </a:t>
            </a:r>
            <a:r>
              <a:rPr lang="ru-RU" sz="1600" b="1" dirty="0">
                <a:latin typeface="Arial Narrow" pitchFamily="34" charset="0"/>
                <a:cs typeface="Arial" pitchFamily="34" charset="0"/>
              </a:rPr>
              <a:t>рабочих </a:t>
            </a:r>
            <a:r>
              <a:rPr lang="ru-RU" sz="1600" b="1" dirty="0" smtClean="0">
                <a:latin typeface="Arial Narrow" pitchFamily="34" charset="0"/>
                <a:cs typeface="Arial" pitchFamily="34" charset="0"/>
              </a:rPr>
              <a:t>мест</a:t>
            </a:r>
          </a:p>
          <a:p>
            <a:pPr algn="ctr"/>
            <a:endParaRPr lang="ru-RU" sz="1600" b="1" dirty="0">
              <a:latin typeface="Arial Narrow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latin typeface="Arial Narrow" pitchFamily="34" charset="0"/>
                <a:cs typeface="Arial" pitchFamily="34" charset="0"/>
              </a:rPr>
              <a:t>ООО «Солнечные дары»</a:t>
            </a:r>
          </a:p>
          <a:p>
            <a:pPr algn="ctr"/>
            <a:r>
              <a:rPr lang="ru-RU" sz="1600" b="1" dirty="0" smtClean="0">
                <a:latin typeface="Arial Narrow" pitchFamily="34" charset="0"/>
                <a:cs typeface="Arial" pitchFamily="34" charset="0"/>
              </a:rPr>
              <a:t>Гостиничный комплекс</a:t>
            </a:r>
          </a:p>
          <a:p>
            <a:pPr algn="ctr"/>
            <a:r>
              <a:rPr lang="ru-RU" sz="1600" b="1" dirty="0" smtClean="0">
                <a:latin typeface="Arial Narrow" pitchFamily="34" charset="0"/>
                <a:cs typeface="Arial" pitchFamily="34" charset="0"/>
              </a:rPr>
              <a:t>В стадии переговоров</a:t>
            </a:r>
            <a:endParaRPr lang="ru-RU" sz="1600" b="1" dirty="0"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13" name="Picture 2" descr="C:\Users\каширская\Desktop\d5c245a3e792c3e24207d2a45189b31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39334" y="1"/>
            <a:ext cx="804666" cy="642924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84" y="851397"/>
            <a:ext cx="2861672" cy="2148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84" y="3000368"/>
            <a:ext cx="2861672" cy="2143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747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857488" y="857238"/>
            <a:ext cx="6286512" cy="4286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857238"/>
          </a:xfrm>
          <a:prstGeom prst="rect">
            <a:avLst/>
          </a:prstGeom>
          <a:solidFill>
            <a:srgbClr val="24559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r>
              <a:rPr lang="ru-RU" sz="3200" b="1" dirty="0" smtClean="0">
                <a:latin typeface="Arial Narrow" pitchFamily="34" charset="0"/>
                <a:cs typeface="Arial" pitchFamily="34" charset="0"/>
              </a:rPr>
              <a:t>Планы на 2023-2025 гг.</a:t>
            </a:r>
            <a:endParaRPr lang="ru-RU" sz="3200" b="1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2857488" y="857238"/>
            <a:ext cx="357190" cy="4286262"/>
          </a:xfrm>
          <a:prstGeom prst="homePlate">
            <a:avLst>
              <a:gd name="adj" fmla="val 10000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419872" y="1244936"/>
            <a:ext cx="491946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b="1" dirty="0">
              <a:latin typeface="Arial Narrow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latin typeface="Arial Narrow" pitchFamily="34" charset="0"/>
                <a:cs typeface="Arial" pitchFamily="34" charset="0"/>
              </a:rPr>
              <a:t>ООО «ПСК «</a:t>
            </a:r>
            <a:r>
              <a:rPr lang="ru-RU" sz="1600" b="1" dirty="0" err="1" smtClean="0">
                <a:latin typeface="Arial Narrow" pitchFamily="34" charset="0"/>
                <a:cs typeface="Arial" pitchFamily="34" charset="0"/>
              </a:rPr>
              <a:t>Сибгазификация</a:t>
            </a:r>
            <a:r>
              <a:rPr lang="ru-RU" sz="1600" b="1" dirty="0" smtClean="0">
                <a:latin typeface="Arial Narrow" pitchFamily="34" charset="0"/>
                <a:cs typeface="Arial" pitchFamily="34" charset="0"/>
              </a:rPr>
              <a:t>" </a:t>
            </a:r>
            <a:endParaRPr lang="ru-RU" sz="1600" b="1" dirty="0">
              <a:latin typeface="Arial Narrow" pitchFamily="34" charset="0"/>
              <a:cs typeface="Arial" pitchFamily="34" charset="0"/>
            </a:endParaRPr>
          </a:p>
          <a:p>
            <a:pPr algn="ctr"/>
            <a:r>
              <a:rPr lang="ru-RU" sz="1600" b="1" dirty="0">
                <a:latin typeface="Arial Narrow" pitchFamily="34" charset="0"/>
                <a:cs typeface="Arial" pitchFamily="34" charset="0"/>
              </a:rPr>
              <a:t>Производство газобаллонного оборудования</a:t>
            </a:r>
          </a:p>
          <a:p>
            <a:pPr algn="ctr"/>
            <a:r>
              <a:rPr lang="ru-RU" sz="1600" b="1" dirty="0">
                <a:latin typeface="Arial Narrow" pitchFamily="34" charset="0"/>
                <a:cs typeface="Arial" pitchFamily="34" charset="0"/>
              </a:rPr>
              <a:t>Срок реализации: 2023-2024 </a:t>
            </a:r>
            <a:r>
              <a:rPr lang="ru-RU" sz="1600" b="1" dirty="0" err="1">
                <a:latin typeface="Arial Narrow" pitchFamily="34" charset="0"/>
                <a:cs typeface="Arial" pitchFamily="34" charset="0"/>
              </a:rPr>
              <a:t>гг</a:t>
            </a:r>
            <a:endParaRPr lang="ru-RU" sz="1600" b="1" dirty="0">
              <a:latin typeface="Arial Narrow" pitchFamily="34" charset="0"/>
              <a:cs typeface="Arial" pitchFamily="34" charset="0"/>
            </a:endParaRPr>
          </a:p>
          <a:p>
            <a:pPr algn="ctr"/>
            <a:r>
              <a:rPr lang="ru-RU" sz="1600" b="1" dirty="0">
                <a:latin typeface="Arial Narrow" pitchFamily="34" charset="0"/>
                <a:cs typeface="Arial" pitchFamily="34" charset="0"/>
              </a:rPr>
              <a:t>150 млн </a:t>
            </a:r>
            <a:r>
              <a:rPr lang="ru-RU" sz="1600" b="1" dirty="0" smtClean="0">
                <a:latin typeface="Arial Narrow" pitchFamily="34" charset="0"/>
                <a:cs typeface="Arial" pitchFamily="34" charset="0"/>
              </a:rPr>
              <a:t>рублей, 50 </a:t>
            </a:r>
            <a:r>
              <a:rPr lang="ru-RU" sz="1600" b="1" dirty="0">
                <a:latin typeface="Arial Narrow" pitchFamily="34" charset="0"/>
                <a:cs typeface="Arial" pitchFamily="34" charset="0"/>
              </a:rPr>
              <a:t>рабочих мест</a:t>
            </a:r>
          </a:p>
          <a:p>
            <a:pPr algn="ctr"/>
            <a:endParaRPr lang="ru-RU" sz="1600" b="1" dirty="0">
              <a:latin typeface="Arial Narrow" pitchFamily="34" charset="0"/>
              <a:cs typeface="Arial" pitchFamily="34" charset="0"/>
            </a:endParaRPr>
          </a:p>
          <a:p>
            <a:pPr algn="ctr"/>
            <a:r>
              <a:rPr lang="ru-RU" sz="1600" b="1" dirty="0">
                <a:latin typeface="Arial Narrow" pitchFamily="34" charset="0"/>
                <a:cs typeface="Arial" pitchFamily="34" charset="0"/>
              </a:rPr>
              <a:t>ООО "</a:t>
            </a:r>
            <a:r>
              <a:rPr lang="ru-RU" sz="1600" b="1" dirty="0" err="1">
                <a:latin typeface="Arial Narrow" pitchFamily="34" charset="0"/>
                <a:cs typeface="Arial" pitchFamily="34" charset="0"/>
              </a:rPr>
              <a:t>СибГазификация</a:t>
            </a:r>
            <a:r>
              <a:rPr lang="ru-RU" sz="1600" b="1" dirty="0">
                <a:latin typeface="Arial Narrow" pitchFamily="34" charset="0"/>
                <a:cs typeface="Arial" pitchFamily="34" charset="0"/>
              </a:rPr>
              <a:t>" </a:t>
            </a:r>
          </a:p>
          <a:p>
            <a:pPr algn="ctr"/>
            <a:r>
              <a:rPr lang="ru-RU" sz="1600" b="1" dirty="0">
                <a:latin typeface="Arial Narrow" pitchFamily="34" charset="0"/>
                <a:cs typeface="Arial" pitchFamily="34" charset="0"/>
              </a:rPr>
              <a:t>Создание инфраструктуры </a:t>
            </a:r>
          </a:p>
          <a:p>
            <a:pPr algn="ctr"/>
            <a:r>
              <a:rPr lang="ru-RU" sz="1600" b="1" dirty="0">
                <a:latin typeface="Arial Narrow" pitchFamily="34" charset="0"/>
                <a:cs typeface="Arial" pitchFamily="34" charset="0"/>
              </a:rPr>
              <a:t>газораспределительных сетей</a:t>
            </a:r>
          </a:p>
          <a:p>
            <a:pPr algn="ctr"/>
            <a:r>
              <a:rPr lang="ru-RU" sz="1600" b="1" dirty="0">
                <a:latin typeface="Arial Narrow" pitchFamily="34" charset="0"/>
                <a:cs typeface="Arial" pitchFamily="34" charset="0"/>
              </a:rPr>
              <a:t>Срок реализации: 2023-2025 </a:t>
            </a:r>
            <a:r>
              <a:rPr lang="ru-RU" sz="1600" b="1" dirty="0" err="1">
                <a:latin typeface="Arial Narrow" pitchFamily="34" charset="0"/>
                <a:cs typeface="Arial" pitchFamily="34" charset="0"/>
              </a:rPr>
              <a:t>гг</a:t>
            </a:r>
            <a:endParaRPr lang="ru-RU" sz="1600" b="1" dirty="0">
              <a:latin typeface="Arial Narrow" pitchFamily="34" charset="0"/>
              <a:cs typeface="Arial" pitchFamily="34" charset="0"/>
            </a:endParaRPr>
          </a:p>
          <a:p>
            <a:pPr algn="ctr"/>
            <a:r>
              <a:rPr lang="ru-RU" sz="1600" b="1" dirty="0">
                <a:latin typeface="Arial Narrow" pitchFamily="34" charset="0"/>
                <a:cs typeface="Arial" pitchFamily="34" charset="0"/>
              </a:rPr>
              <a:t>900 млн </a:t>
            </a:r>
            <a:r>
              <a:rPr lang="ru-RU" sz="1600" b="1" dirty="0" smtClean="0">
                <a:latin typeface="Arial Narrow" pitchFamily="34" charset="0"/>
                <a:cs typeface="Arial" pitchFamily="34" charset="0"/>
              </a:rPr>
              <a:t>рублей, 200 </a:t>
            </a:r>
            <a:r>
              <a:rPr lang="ru-RU" sz="1600" b="1" dirty="0">
                <a:latin typeface="Arial Narrow" pitchFamily="34" charset="0"/>
                <a:cs typeface="Arial" pitchFamily="34" charset="0"/>
              </a:rPr>
              <a:t>рабочих </a:t>
            </a:r>
            <a:r>
              <a:rPr lang="ru-RU" sz="1600" b="1" dirty="0" smtClean="0">
                <a:latin typeface="Arial Narrow" pitchFamily="34" charset="0"/>
                <a:cs typeface="Arial" pitchFamily="34" charset="0"/>
              </a:rPr>
              <a:t>мест</a:t>
            </a:r>
            <a:endParaRPr lang="ru-RU" sz="1600" b="1" dirty="0"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13" name="Picture 2" descr="C:\Users\каширская\Desktop\d5c245a3e792c3e24207d2a45189b31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39334" y="1"/>
            <a:ext cx="804666" cy="642924"/>
          </a:xfrm>
          <a:prstGeom prst="rect">
            <a:avLst/>
          </a:prstGeom>
          <a:noFill/>
        </p:spPr>
      </p:pic>
      <p:pic>
        <p:nvPicPr>
          <p:cNvPr id="12" name="Рисунок 11" descr="image26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57238"/>
            <a:ext cx="2857488" cy="203620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0EF8368F-1977-4698-9494-CED81EACB7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893445"/>
            <a:ext cx="2857488" cy="223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51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857488" y="857238"/>
            <a:ext cx="6286512" cy="4286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857238"/>
          </a:xfrm>
          <a:prstGeom prst="rect">
            <a:avLst/>
          </a:prstGeom>
          <a:solidFill>
            <a:srgbClr val="24559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r>
              <a:rPr lang="ru-RU" sz="3200" b="1" dirty="0" smtClean="0">
                <a:latin typeface="Arial Narrow" pitchFamily="34" charset="0"/>
                <a:cs typeface="Arial" pitchFamily="34" charset="0"/>
              </a:rPr>
              <a:t>Планы на 2023-2025 гг.</a:t>
            </a:r>
            <a:endParaRPr lang="ru-RU" sz="3200" b="1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2857488" y="857238"/>
            <a:ext cx="357190" cy="4286262"/>
          </a:xfrm>
          <a:prstGeom prst="homePlate">
            <a:avLst>
              <a:gd name="adj" fmla="val 10000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928926" y="1635646"/>
            <a:ext cx="614363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b="1" dirty="0" smtClean="0">
              <a:latin typeface="Arial Narrow" pitchFamily="34" charset="0"/>
              <a:cs typeface="Arial" pitchFamily="34" charset="0"/>
            </a:endParaRPr>
          </a:p>
          <a:p>
            <a:pPr algn="ctr"/>
            <a:endParaRPr lang="ru-RU" sz="1200" b="1" dirty="0">
              <a:latin typeface="Arial Narrow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latin typeface="Arial Narrow" pitchFamily="34" charset="0"/>
                <a:cs typeface="Arial" pitchFamily="34" charset="0"/>
              </a:rPr>
              <a:t>Стадия переговоров</a:t>
            </a:r>
          </a:p>
          <a:p>
            <a:pPr algn="ctr"/>
            <a:endParaRPr lang="ru-RU" sz="1600" b="1" dirty="0" smtClean="0">
              <a:latin typeface="Arial Narrow" pitchFamily="34" charset="0"/>
              <a:cs typeface="Arial" pitchFamily="34" charset="0"/>
            </a:endParaRPr>
          </a:p>
          <a:p>
            <a:pPr algn="ctr"/>
            <a:r>
              <a:rPr lang="ru-RU" sz="1600" b="1" dirty="0">
                <a:latin typeface="Arial Narrow" pitchFamily="34" charset="0"/>
                <a:cs typeface="Arial" pitchFamily="34" charset="0"/>
              </a:rPr>
              <a:t>ООО "ХК "</a:t>
            </a:r>
            <a:r>
              <a:rPr lang="ru-RU" sz="1600" b="1" dirty="0" err="1">
                <a:latin typeface="Arial Narrow" pitchFamily="34" charset="0"/>
                <a:cs typeface="Arial" pitchFamily="34" charset="0"/>
              </a:rPr>
              <a:t>Новотранс</a:t>
            </a:r>
            <a:r>
              <a:rPr lang="ru-RU" sz="1600" b="1" dirty="0">
                <a:latin typeface="Arial Narrow" pitchFamily="34" charset="0"/>
                <a:cs typeface="Arial" pitchFamily="34" charset="0"/>
              </a:rPr>
              <a:t>" </a:t>
            </a:r>
          </a:p>
          <a:p>
            <a:pPr algn="ctr"/>
            <a:r>
              <a:rPr lang="ru-RU" sz="1600" b="1" dirty="0">
                <a:latin typeface="Arial Narrow" pitchFamily="34" charset="0"/>
                <a:cs typeface="Arial" pitchFamily="34" charset="0"/>
              </a:rPr>
              <a:t>Строительство металлургического </a:t>
            </a:r>
            <a:r>
              <a:rPr lang="ru-RU" sz="1600" b="1" dirty="0" smtClean="0">
                <a:latin typeface="Arial Narrow" pitchFamily="34" charset="0"/>
                <a:cs typeface="Arial" pitchFamily="34" charset="0"/>
              </a:rPr>
              <a:t>предприятия</a:t>
            </a:r>
            <a:endParaRPr lang="ru-RU" sz="1600" b="1" dirty="0">
              <a:latin typeface="Arial Narrow" pitchFamily="34" charset="0"/>
              <a:cs typeface="Arial" pitchFamily="34" charset="0"/>
            </a:endParaRPr>
          </a:p>
          <a:p>
            <a:pPr algn="ctr"/>
            <a:endParaRPr lang="ru-RU" sz="1600" b="1" dirty="0">
              <a:latin typeface="Arial Narrow" pitchFamily="34" charset="0"/>
              <a:cs typeface="Arial" pitchFamily="34" charset="0"/>
            </a:endParaRPr>
          </a:p>
          <a:p>
            <a:pPr algn="ctr"/>
            <a:r>
              <a:rPr lang="ru-RU" sz="1600" b="1" dirty="0">
                <a:latin typeface="Arial Narrow" pitchFamily="34" charset="0"/>
                <a:cs typeface="Arial" pitchFamily="34" charset="0"/>
              </a:rPr>
              <a:t>(в стадии подбора земельного участка)</a:t>
            </a:r>
          </a:p>
          <a:p>
            <a:pPr algn="ctr"/>
            <a:endParaRPr lang="ru-RU" sz="1600" b="1" dirty="0" smtClean="0">
              <a:latin typeface="Arial Narrow" pitchFamily="34" charset="0"/>
              <a:cs typeface="Arial" pitchFamily="34" charset="0"/>
            </a:endParaRPr>
          </a:p>
          <a:p>
            <a:pPr algn="ctr"/>
            <a:endParaRPr lang="ru-RU" sz="1200" b="1" dirty="0"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13" name="Picture 2" descr="C:\Users\каширская\Desktop\d5c245a3e792c3e24207d2a45189b31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39334" y="1"/>
            <a:ext cx="804666" cy="642924"/>
          </a:xfrm>
          <a:prstGeom prst="rect">
            <a:avLst/>
          </a:prstGeom>
          <a:noFill/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32CBF120-84EC-4916-AEAA-4E0945FB7E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70" r="13790"/>
          <a:stretch/>
        </p:blipFill>
        <p:spPr>
          <a:xfrm>
            <a:off x="0" y="843140"/>
            <a:ext cx="2857488" cy="2203376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036452"/>
            <a:ext cx="2857488" cy="2096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158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857488" y="857238"/>
            <a:ext cx="6286512" cy="4286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3786197"/>
            <a:ext cx="2857488" cy="13573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857239"/>
            <a:ext cx="2857488" cy="14466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857238"/>
          </a:xfrm>
          <a:prstGeom prst="rect">
            <a:avLst/>
          </a:prstGeom>
          <a:solidFill>
            <a:srgbClr val="24559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r>
              <a:rPr lang="ru-RU" sz="2600" b="1" dirty="0" smtClean="0">
                <a:latin typeface="Arial Narrow" pitchFamily="34" charset="0"/>
                <a:cs typeface="Arial" pitchFamily="34" charset="0"/>
              </a:rPr>
              <a:t>ООО «КУЗБАССКОЕ ВАГОНОРЕМОНТНОЕ</a:t>
            </a:r>
          </a:p>
          <a:p>
            <a:pPr algn="ctr"/>
            <a:r>
              <a:rPr lang="ru-RU" sz="2600" b="1" dirty="0" smtClean="0">
                <a:latin typeface="Arial Narrow" pitchFamily="34" charset="0"/>
                <a:cs typeface="Arial" pitchFamily="34" charset="0"/>
              </a:rPr>
              <a:t>ПРЕДПРИЯТИЕ «НОВОТРАНС»</a:t>
            </a:r>
            <a:endParaRPr lang="ru-RU" sz="2600" b="1" dirty="0"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1026" name="Picture 2" descr="C:\Users\каширская\Desktop\фото\Новотранс\КРЦ 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85998"/>
            <a:ext cx="2857488" cy="1500180"/>
          </a:xfrm>
          <a:prstGeom prst="rect">
            <a:avLst/>
          </a:prstGeom>
          <a:noFill/>
        </p:spPr>
      </p:pic>
      <p:sp>
        <p:nvSpPr>
          <p:cNvPr id="9" name="Пятиугольник 8"/>
          <p:cNvSpPr/>
          <p:nvPr/>
        </p:nvSpPr>
        <p:spPr>
          <a:xfrm>
            <a:off x="2857488" y="857238"/>
            <a:ext cx="357190" cy="4286262"/>
          </a:xfrm>
          <a:prstGeom prst="homePlate">
            <a:avLst>
              <a:gd name="adj" fmla="val 10000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428992" y="1000116"/>
            <a:ext cx="542928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Narrow" pitchFamily="34" charset="0"/>
              </a:rPr>
              <a:t>Строительство </a:t>
            </a:r>
            <a:r>
              <a:rPr lang="en-US" sz="2000" b="1" dirty="0" smtClean="0">
                <a:latin typeface="Arial Narrow" pitchFamily="34" charset="0"/>
              </a:rPr>
              <a:t> II </a:t>
            </a:r>
            <a:r>
              <a:rPr lang="ru-RU" sz="2000" b="1" dirty="0" smtClean="0">
                <a:latin typeface="Arial Narrow" pitchFamily="34" charset="0"/>
              </a:rPr>
              <a:t>очереди завода</a:t>
            </a:r>
          </a:p>
          <a:p>
            <a:pPr algn="ctr"/>
            <a:endParaRPr lang="ru-RU" sz="2000" b="1" dirty="0" smtClean="0">
              <a:latin typeface="Arial Narrow" pitchFamily="34" charset="0"/>
            </a:endParaRPr>
          </a:p>
          <a:p>
            <a:r>
              <a:rPr lang="ru-RU" b="1" dirty="0" smtClean="0">
                <a:latin typeface="Arial Narrow" pitchFamily="34" charset="0"/>
              </a:rPr>
              <a:t>                     </a:t>
            </a:r>
            <a:r>
              <a:rPr lang="ru-RU" b="1" dirty="0" smtClean="0">
                <a:latin typeface="Arial Narrow" pitchFamily="34" charset="0"/>
              </a:rPr>
              <a:t>Срок реализации:  2018-2020 гг.</a:t>
            </a:r>
          </a:p>
          <a:p>
            <a:r>
              <a:rPr lang="ru-RU" b="1" dirty="0" smtClean="0">
                <a:latin typeface="Arial Narrow" pitchFamily="34" charset="0"/>
              </a:rPr>
              <a:t>                  Объем инвестиций: 1092 </a:t>
            </a:r>
            <a:r>
              <a:rPr lang="ru-RU" b="1" dirty="0" err="1" smtClean="0">
                <a:latin typeface="Arial Narrow" pitchFamily="34" charset="0"/>
              </a:rPr>
              <a:t>млн</a:t>
            </a:r>
            <a:r>
              <a:rPr lang="ru-RU" b="1" dirty="0" smtClean="0">
                <a:latin typeface="Arial Narrow" pitchFamily="34" charset="0"/>
              </a:rPr>
              <a:t> рублей</a:t>
            </a:r>
          </a:p>
          <a:p>
            <a:r>
              <a:rPr lang="ru-RU" b="1" dirty="0" smtClean="0">
                <a:latin typeface="Arial Narrow" pitchFamily="34" charset="0"/>
              </a:rPr>
              <a:t>                          Рабочие места:  700</a:t>
            </a:r>
          </a:p>
          <a:p>
            <a:pPr algn="ctr"/>
            <a:endParaRPr lang="ru-RU" b="1" dirty="0" smtClean="0">
              <a:latin typeface="Arial Narrow" pitchFamily="34" charset="0"/>
            </a:endParaRPr>
          </a:p>
          <a:p>
            <a:pPr algn="ctr"/>
            <a:r>
              <a:rPr lang="ru-RU" b="1" dirty="0" smtClean="0">
                <a:latin typeface="Arial Narrow" pitchFamily="34" charset="0"/>
              </a:rPr>
              <a:t>Цель проекта</a:t>
            </a:r>
            <a:r>
              <a:rPr lang="ru-RU" dirty="0" smtClean="0">
                <a:latin typeface="Arial Narrow" pitchFamily="34" charset="0"/>
              </a:rPr>
              <a:t>:</a:t>
            </a:r>
          </a:p>
          <a:p>
            <a:pPr algn="ctr"/>
            <a:r>
              <a:rPr lang="ru-RU" dirty="0" smtClean="0">
                <a:latin typeface="Arial Narrow" pitchFamily="34" charset="0"/>
              </a:rPr>
              <a:t> Ремонт 2500 вагонов в </a:t>
            </a:r>
            <a:r>
              <a:rPr lang="ru-RU" dirty="0" smtClean="0">
                <a:latin typeface="Arial Narrow" pitchFamily="34" charset="0"/>
              </a:rPr>
              <a:t>месяц</a:t>
            </a:r>
          </a:p>
          <a:p>
            <a:pPr algn="ctr"/>
            <a:endParaRPr lang="ru-RU" dirty="0">
              <a:latin typeface="Arial Narrow" pitchFamily="34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Arial Narrow" pitchFamily="34" charset="0"/>
              </a:rPr>
              <a:t>РЕАЛИЗОВАН</a:t>
            </a:r>
            <a:endParaRPr lang="ru-RU" b="1" dirty="0" smtClean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12" name="Picture 2" descr="C:\Users\каширская\Desktop\d5c245a3e792c3e24207d2a45189b313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39334" y="1"/>
            <a:ext cx="804666" cy="6429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857488" y="857238"/>
            <a:ext cx="6286512" cy="4286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928676"/>
          </a:xfrm>
          <a:prstGeom prst="rect">
            <a:avLst/>
          </a:prstGeom>
          <a:solidFill>
            <a:srgbClr val="24559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 Narrow" pitchFamily="34" charset="0"/>
              </a:rPr>
              <a:t>ООО «Реал Мебель»</a:t>
            </a:r>
            <a:endParaRPr lang="ru-RU" sz="3200" b="1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2857488" y="928676"/>
            <a:ext cx="357190" cy="4214824"/>
          </a:xfrm>
          <a:prstGeom prst="homePlate">
            <a:avLst>
              <a:gd name="adj" fmla="val 10000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428992" y="1000116"/>
            <a:ext cx="542928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 Narrow" pitchFamily="34" charset="0"/>
              </a:rPr>
              <a:t>«Модернизация поточной линии производства корпусной мебели»</a:t>
            </a:r>
            <a:endParaRPr lang="ru-RU" sz="2000" dirty="0" smtClean="0">
              <a:latin typeface="Arial Narrow" pitchFamily="34" charset="0"/>
            </a:endParaRPr>
          </a:p>
          <a:p>
            <a:pPr>
              <a:spcBef>
                <a:spcPts val="1200"/>
              </a:spcBef>
            </a:pPr>
            <a:r>
              <a:rPr lang="ru-RU" b="1" dirty="0" smtClean="0">
                <a:latin typeface="Arial Narrow" pitchFamily="34" charset="0"/>
              </a:rPr>
              <a:t>                     Срок реализации:  2019-2023 гг.</a:t>
            </a:r>
          </a:p>
          <a:p>
            <a:r>
              <a:rPr lang="ru-RU" b="1" dirty="0" smtClean="0">
                <a:latin typeface="Arial Narrow" pitchFamily="34" charset="0"/>
              </a:rPr>
              <a:t>                  Объем инвестиций:  261,65 млн рублей</a:t>
            </a:r>
          </a:p>
          <a:p>
            <a:r>
              <a:rPr lang="ru-RU" b="1" dirty="0" smtClean="0">
                <a:latin typeface="Arial Narrow" pitchFamily="34" charset="0"/>
              </a:rPr>
              <a:t>                          Рабочие места:  115</a:t>
            </a:r>
          </a:p>
          <a:p>
            <a:endParaRPr lang="ru-RU" b="1" dirty="0" smtClean="0">
              <a:latin typeface="Arial Narrow" pitchFamily="34" charset="0"/>
            </a:endParaRPr>
          </a:p>
          <a:p>
            <a:pPr algn="ctr"/>
            <a:r>
              <a:rPr lang="ru-RU" b="1" dirty="0" smtClean="0">
                <a:latin typeface="Arial Narrow" pitchFamily="34" charset="0"/>
              </a:rPr>
              <a:t>Цель проекта</a:t>
            </a:r>
            <a:r>
              <a:rPr lang="ru-RU" dirty="0" smtClean="0">
                <a:latin typeface="Arial Narrow" pitchFamily="34" charset="0"/>
              </a:rPr>
              <a:t>:</a:t>
            </a:r>
          </a:p>
          <a:p>
            <a:pPr algn="ctr"/>
            <a:r>
              <a:rPr lang="ru-RU" sz="1600" dirty="0">
                <a:latin typeface="Arial Narrow" pitchFamily="34" charset="0"/>
              </a:rPr>
              <a:t>Совершенствование процесса производства корпусной мебели.</a:t>
            </a:r>
          </a:p>
          <a:p>
            <a:pPr algn="ctr"/>
            <a:r>
              <a:rPr lang="ru-RU" sz="1600" dirty="0" smtClean="0">
                <a:latin typeface="Arial Narrow" pitchFamily="34" charset="0"/>
              </a:rPr>
              <a:t>Наращивание </a:t>
            </a:r>
            <a:r>
              <a:rPr lang="ru-RU" sz="1600" dirty="0">
                <a:latin typeface="Arial Narrow" pitchFamily="34" charset="0"/>
              </a:rPr>
              <a:t>мощностей с использованием новых технологий.</a:t>
            </a:r>
          </a:p>
          <a:p>
            <a:pPr algn="ctr"/>
            <a:r>
              <a:rPr lang="ru-RU" sz="1600" dirty="0" smtClean="0">
                <a:latin typeface="Arial Narrow" pitchFamily="34" charset="0"/>
              </a:rPr>
              <a:t>Расширение </a:t>
            </a:r>
            <a:r>
              <a:rPr lang="ru-RU" sz="1600" dirty="0">
                <a:latin typeface="Arial Narrow" pitchFamily="34" charset="0"/>
              </a:rPr>
              <a:t>ассортимента производимой продукции.</a:t>
            </a:r>
          </a:p>
          <a:p>
            <a:pPr algn="ctr"/>
            <a:r>
              <a:rPr lang="ru-RU" sz="1600" dirty="0" smtClean="0">
                <a:latin typeface="Arial Narrow" pitchFamily="34" charset="0"/>
              </a:rPr>
              <a:t>Повышение </a:t>
            </a:r>
            <a:r>
              <a:rPr lang="ru-RU" sz="1600" dirty="0">
                <a:latin typeface="Arial Narrow" pitchFamily="34" charset="0"/>
              </a:rPr>
              <a:t>качества производимой мебели</a:t>
            </a:r>
            <a:endParaRPr lang="ru-RU" sz="1600" dirty="0" smtClean="0">
              <a:latin typeface="Arial Narrow" pitchFamily="34" charset="0"/>
            </a:endParaRPr>
          </a:p>
        </p:txBody>
      </p:sp>
      <p:pic>
        <p:nvPicPr>
          <p:cNvPr id="12" name="Picture 2" descr="C:\Users\каширская\Desktop\d5c245a3e792c3e24207d2a45189b31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39334" y="1"/>
            <a:ext cx="804666" cy="642924"/>
          </a:xfrm>
          <a:prstGeom prst="rect">
            <a:avLst/>
          </a:prstGeom>
          <a:noFill/>
        </p:spPr>
      </p:pic>
      <p:sp>
        <p:nvSpPr>
          <p:cNvPr id="2" name="AutoShape 2" descr="Гостиная «МГС 4» Цемент светлый – купить в Краснодаре недорого – SV-Мебел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28676"/>
            <a:ext cx="2857488" cy="210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36089"/>
            <a:ext cx="2857487" cy="210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857488" y="857238"/>
            <a:ext cx="6286512" cy="4286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928676"/>
            <a:ext cx="2857488" cy="20002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928676"/>
          </a:xfrm>
          <a:prstGeom prst="rect">
            <a:avLst/>
          </a:prstGeom>
          <a:solidFill>
            <a:srgbClr val="24559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 Narrow" pitchFamily="34" charset="0"/>
              </a:rPr>
              <a:t>ООО «ТРАНСИНТЕРМАШ»</a:t>
            </a:r>
            <a:endParaRPr lang="ru-RU" sz="3200" b="1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2857488" y="857238"/>
            <a:ext cx="357190" cy="4286262"/>
          </a:xfrm>
          <a:prstGeom prst="homePlate">
            <a:avLst>
              <a:gd name="adj" fmla="val 10000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428992" y="1000116"/>
            <a:ext cx="542928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 Narrow" pitchFamily="34" charset="0"/>
              </a:rPr>
              <a:t>«Производство конвейерных роликов, </a:t>
            </a:r>
          </a:p>
          <a:p>
            <a:pPr algn="ctr"/>
            <a:r>
              <a:rPr lang="ru-RU" b="1" dirty="0">
                <a:latin typeface="Arial Narrow" pitchFamily="34" charset="0"/>
              </a:rPr>
              <a:t>ремонт подшипников качения»</a:t>
            </a:r>
            <a:endParaRPr lang="ru-RU" dirty="0" smtClean="0">
              <a:latin typeface="Arial Narrow" pitchFamily="34" charset="0"/>
            </a:endParaRPr>
          </a:p>
          <a:p>
            <a:pPr>
              <a:spcBef>
                <a:spcPts val="1200"/>
              </a:spcBef>
            </a:pPr>
            <a:r>
              <a:rPr lang="ru-RU" b="1" dirty="0" smtClean="0">
                <a:latin typeface="Arial Narrow" pitchFamily="34" charset="0"/>
              </a:rPr>
              <a:t>                     Срок реализации:  2019-2023 гг.</a:t>
            </a:r>
          </a:p>
          <a:p>
            <a:r>
              <a:rPr lang="ru-RU" b="1" dirty="0" smtClean="0">
                <a:latin typeface="Arial Narrow" pitchFamily="34" charset="0"/>
              </a:rPr>
              <a:t>                  Объем инвестиций:  51,88 млн рублей</a:t>
            </a:r>
          </a:p>
          <a:p>
            <a:r>
              <a:rPr lang="ru-RU" b="1" dirty="0" smtClean="0">
                <a:latin typeface="Arial Narrow" pitchFamily="34" charset="0"/>
              </a:rPr>
              <a:t>                          Рабочие места:  66</a:t>
            </a:r>
          </a:p>
          <a:p>
            <a:pPr algn="ctr"/>
            <a:endParaRPr lang="ru-RU" b="1" dirty="0" smtClean="0">
              <a:latin typeface="Arial Narrow" pitchFamily="34" charset="0"/>
            </a:endParaRPr>
          </a:p>
          <a:p>
            <a:pPr algn="ctr"/>
            <a:r>
              <a:rPr lang="ru-RU" b="1" dirty="0" smtClean="0">
                <a:latin typeface="Arial Narrow" pitchFamily="34" charset="0"/>
              </a:rPr>
              <a:t>Цель проекта</a:t>
            </a:r>
            <a:r>
              <a:rPr lang="ru-RU" dirty="0" smtClean="0">
                <a:latin typeface="Arial Narrow" pitchFamily="34" charset="0"/>
              </a:rPr>
              <a:t>:</a:t>
            </a:r>
          </a:p>
          <a:p>
            <a:pPr algn="ctr"/>
            <a:r>
              <a:rPr lang="ru-RU" sz="1600" dirty="0" smtClean="0">
                <a:latin typeface="Arial Narrow" pitchFamily="34" charset="0"/>
              </a:rPr>
              <a:t>Создание конкурентоспособной продукции</a:t>
            </a:r>
          </a:p>
          <a:p>
            <a:pPr algn="ctr"/>
            <a:r>
              <a:rPr lang="ru-RU" sz="1600" dirty="0" err="1" smtClean="0">
                <a:latin typeface="Arial Narrow" pitchFamily="34" charset="0"/>
              </a:rPr>
              <a:t>Импортозамещение</a:t>
            </a:r>
            <a:r>
              <a:rPr lang="ru-RU" sz="1600" dirty="0" smtClean="0">
                <a:latin typeface="Arial Narrow" pitchFamily="34" charset="0"/>
              </a:rPr>
              <a:t> </a:t>
            </a:r>
          </a:p>
        </p:txBody>
      </p:sp>
      <p:pic>
        <p:nvPicPr>
          <p:cNvPr id="12" name="Picture 2" descr="C:\Users\каширская\Desktop\d5c245a3e792c3e24207d2a45189b31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9334" y="1"/>
            <a:ext cx="804666" cy="642924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0" y="2928940"/>
            <a:ext cx="2857488" cy="22145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857488" y="857238"/>
            <a:ext cx="6286512" cy="4286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928676"/>
            <a:ext cx="2857488" cy="200026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928676"/>
          </a:xfrm>
          <a:prstGeom prst="rect">
            <a:avLst/>
          </a:prstGeom>
          <a:solidFill>
            <a:srgbClr val="24559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 Narrow" pitchFamily="34" charset="0"/>
              </a:rPr>
              <a:t>ООО «ЛЕГО»</a:t>
            </a:r>
            <a:endParaRPr lang="ru-RU" sz="3200" b="1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2857488" y="857238"/>
            <a:ext cx="357190" cy="4286262"/>
          </a:xfrm>
          <a:prstGeom prst="homePlate">
            <a:avLst>
              <a:gd name="adj" fmla="val 10000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428992" y="1000116"/>
            <a:ext cx="542928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 Narrow" pitchFamily="34" charset="0"/>
              </a:rPr>
              <a:t>«Производство модифицированного кирпича нового поколения «</a:t>
            </a:r>
            <a:r>
              <a:rPr lang="ru-RU" b="1" dirty="0" err="1" smtClean="0">
                <a:latin typeface="Arial Narrow" pitchFamily="34" charset="0"/>
              </a:rPr>
              <a:t>Лего</a:t>
            </a:r>
            <a:r>
              <a:rPr lang="ru-RU" b="1" dirty="0" smtClean="0">
                <a:latin typeface="Arial Narrow" pitchFamily="34" charset="0"/>
              </a:rPr>
              <a:t>»</a:t>
            </a:r>
          </a:p>
          <a:p>
            <a:pPr algn="ctr"/>
            <a:endParaRPr lang="ru-RU" b="1" dirty="0" smtClean="0">
              <a:latin typeface="Arial Narrow" pitchFamily="34" charset="0"/>
            </a:endParaRPr>
          </a:p>
          <a:p>
            <a:pPr algn="ctr"/>
            <a:r>
              <a:rPr lang="ru-RU" b="1" dirty="0" smtClean="0">
                <a:latin typeface="Arial Narrow" pitchFamily="34" charset="0"/>
              </a:rPr>
              <a:t>Срок </a:t>
            </a:r>
            <a:r>
              <a:rPr lang="ru-RU" b="1" dirty="0" smtClean="0">
                <a:latin typeface="Arial Narrow" pitchFamily="34" charset="0"/>
              </a:rPr>
              <a:t>реализации:  2019-2020 гг.</a:t>
            </a:r>
          </a:p>
          <a:p>
            <a:r>
              <a:rPr lang="ru-RU" b="1" dirty="0" smtClean="0">
                <a:latin typeface="Arial Narrow" pitchFamily="34" charset="0"/>
              </a:rPr>
              <a:t>                  Объем инвестиций:  10 </a:t>
            </a:r>
            <a:r>
              <a:rPr lang="ru-RU" b="1" dirty="0" err="1" smtClean="0">
                <a:latin typeface="Arial Narrow" pitchFamily="34" charset="0"/>
              </a:rPr>
              <a:t>млн</a:t>
            </a:r>
            <a:r>
              <a:rPr lang="ru-RU" b="1" dirty="0" smtClean="0">
                <a:latin typeface="Arial Narrow" pitchFamily="34" charset="0"/>
              </a:rPr>
              <a:t> рублей</a:t>
            </a:r>
          </a:p>
          <a:p>
            <a:r>
              <a:rPr lang="ru-RU" b="1" dirty="0" smtClean="0">
                <a:latin typeface="Arial Narrow" pitchFamily="34" charset="0"/>
              </a:rPr>
              <a:t>                          Рабочие места:  10</a:t>
            </a:r>
          </a:p>
          <a:p>
            <a:pPr algn="ctr"/>
            <a:endParaRPr lang="ru-RU" b="1" dirty="0" smtClean="0">
              <a:latin typeface="Arial Narrow" pitchFamily="34" charset="0"/>
            </a:endParaRPr>
          </a:p>
          <a:p>
            <a:pPr algn="ctr"/>
            <a:r>
              <a:rPr lang="ru-RU" b="1" dirty="0" smtClean="0">
                <a:latin typeface="Arial Narrow" pitchFamily="34" charset="0"/>
              </a:rPr>
              <a:t>Цель проекта</a:t>
            </a:r>
            <a:r>
              <a:rPr lang="ru-RU" dirty="0" smtClean="0">
                <a:latin typeface="Arial Narrow" pitchFamily="34" charset="0"/>
              </a:rPr>
              <a:t>:</a:t>
            </a:r>
          </a:p>
          <a:p>
            <a:pPr algn="ctr"/>
            <a:r>
              <a:rPr lang="ru-RU" sz="1600" dirty="0" smtClean="0">
                <a:latin typeface="Arial Narrow" pitchFamily="34" charset="0"/>
              </a:rPr>
              <a:t>Выпуск уникального кирпича </a:t>
            </a:r>
          </a:p>
          <a:p>
            <a:pPr algn="ctr"/>
            <a:r>
              <a:rPr lang="ru-RU" sz="1600" dirty="0" smtClean="0">
                <a:latin typeface="Arial Narrow" pitchFamily="34" charset="0"/>
              </a:rPr>
              <a:t>не имеющего аналогов в  </a:t>
            </a:r>
            <a:r>
              <a:rPr lang="ru-RU" sz="1600" dirty="0" smtClean="0">
                <a:latin typeface="Arial Narrow" pitchFamily="34" charset="0"/>
              </a:rPr>
              <a:t>регионе</a:t>
            </a:r>
          </a:p>
          <a:p>
            <a:pPr algn="ctr"/>
            <a:endParaRPr lang="ru-RU" sz="1600" dirty="0">
              <a:latin typeface="Arial Narrow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Arial Narrow" pitchFamily="34" charset="0"/>
              </a:rPr>
              <a:t>РЕАЛИЗОВАН</a:t>
            </a:r>
            <a:endParaRPr lang="ru-RU" sz="16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12" name="Picture 2" descr="C:\Users\каширская\Desktop\d5c245a3e792c3e24207d2a45189b31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9334" y="1"/>
            <a:ext cx="804666" cy="642924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0" y="2928940"/>
            <a:ext cx="2857488" cy="221456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857488" y="857239"/>
            <a:ext cx="6286512" cy="4286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3"/>
            <a:ext cx="9144000" cy="856800"/>
          </a:xfrm>
          <a:prstGeom prst="rect">
            <a:avLst/>
          </a:prstGeom>
          <a:solidFill>
            <a:srgbClr val="24559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r>
              <a:rPr lang="ru-RU" sz="2900" b="1" dirty="0" smtClean="0">
                <a:latin typeface="Arial Narrow" pitchFamily="34" charset="0"/>
                <a:cs typeface="Arial" pitchFamily="34" charset="0"/>
              </a:rPr>
              <a:t>ООО «Завод взрывозащищенного и </a:t>
            </a:r>
            <a:r>
              <a:rPr lang="ru-RU" sz="2900" b="1" dirty="0" err="1" smtClean="0">
                <a:latin typeface="Arial Narrow" pitchFamily="34" charset="0"/>
                <a:cs typeface="Arial" pitchFamily="34" charset="0"/>
              </a:rPr>
              <a:t>общепро</a:t>
            </a:r>
            <a:r>
              <a:rPr lang="ru-RU" sz="2900" b="1" dirty="0" smtClean="0">
                <a:latin typeface="Arial Narrow" pitchFamily="34" charset="0"/>
                <a:cs typeface="Arial" pitchFamily="34" charset="0"/>
              </a:rPr>
              <a:t>-</a:t>
            </a:r>
          </a:p>
          <a:p>
            <a:pPr algn="ctr"/>
            <a:r>
              <a:rPr lang="ru-RU" sz="2900" b="1" dirty="0" err="1" smtClean="0">
                <a:latin typeface="Arial Narrow" pitchFamily="34" charset="0"/>
                <a:cs typeface="Arial" pitchFamily="34" charset="0"/>
              </a:rPr>
              <a:t>мышленного</a:t>
            </a:r>
            <a:r>
              <a:rPr lang="ru-RU" sz="2900" b="1" dirty="0" smtClean="0">
                <a:latin typeface="Arial Narrow" pitchFamily="34" charset="0"/>
                <a:cs typeface="Arial" pitchFamily="34" charset="0"/>
              </a:rPr>
              <a:t> оборудования  «</a:t>
            </a:r>
            <a:r>
              <a:rPr lang="ru-RU" sz="2900" b="1" dirty="0" err="1" smtClean="0">
                <a:latin typeface="Arial Narrow" pitchFamily="34" charset="0"/>
                <a:cs typeface="Arial" pitchFamily="34" charset="0"/>
              </a:rPr>
              <a:t>Горэкс</a:t>
            </a:r>
            <a:r>
              <a:rPr lang="ru-RU" sz="2900" b="1" dirty="0" smtClean="0">
                <a:latin typeface="Arial Narrow" pitchFamily="34" charset="0"/>
                <a:cs typeface="Arial" pitchFamily="34" charset="0"/>
              </a:rPr>
              <a:t> - Светотехника»</a:t>
            </a:r>
            <a:endParaRPr lang="ru-RU" sz="2900" b="1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2857488" y="857238"/>
            <a:ext cx="357190" cy="4286262"/>
          </a:xfrm>
          <a:prstGeom prst="homePlate">
            <a:avLst>
              <a:gd name="adj" fmla="val 10000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3750477"/>
            <a:ext cx="2858400" cy="1393023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 descr="C:\Users\каширская\Desktop\фото\ГОРЭКС\1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57238"/>
            <a:ext cx="2858400" cy="1464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C:\Users\каширская\Desktop\фото\логотипы\гг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85998"/>
            <a:ext cx="2858400" cy="1506472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3286116" y="857238"/>
            <a:ext cx="5857884" cy="3408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Narrow" pitchFamily="34" charset="0"/>
              </a:rPr>
              <a:t>Лидер в производстве взрывозащищенного оборудования </a:t>
            </a:r>
          </a:p>
          <a:p>
            <a:pPr algn="ctr"/>
            <a:endParaRPr lang="ru-RU" b="1" dirty="0" smtClean="0">
              <a:latin typeface="Arial Narrow" pitchFamily="34" charset="0"/>
            </a:endParaRPr>
          </a:p>
          <a:p>
            <a:pPr algn="ctr"/>
            <a:r>
              <a:rPr lang="ru-RU" sz="1750" dirty="0" smtClean="0">
                <a:latin typeface="Arial Narrow" pitchFamily="34" charset="0"/>
              </a:rPr>
              <a:t>Предприятие осуществляет деятельность с 1934 года, численность занятых на предприятии – 400</a:t>
            </a:r>
          </a:p>
          <a:p>
            <a:pPr algn="ctr"/>
            <a:r>
              <a:rPr lang="ru-RU" sz="1750" dirty="0" smtClean="0">
                <a:latin typeface="Arial Narrow" pitchFamily="34" charset="0"/>
              </a:rPr>
              <a:t>  Собственная научно-исследовательская</a:t>
            </a:r>
          </a:p>
          <a:p>
            <a:pPr algn="ctr"/>
            <a:r>
              <a:rPr lang="ru-RU" sz="1750" dirty="0" smtClean="0">
                <a:latin typeface="Arial Narrow" pitchFamily="34" charset="0"/>
              </a:rPr>
              <a:t> и конструкторская база. </a:t>
            </a:r>
          </a:p>
          <a:p>
            <a:pPr algn="ctr"/>
            <a:r>
              <a:rPr lang="ru-RU" sz="1750" dirty="0" smtClean="0">
                <a:latin typeface="Arial Narrow" pitchFamily="34" charset="0"/>
              </a:rPr>
              <a:t>Производство взрывозащищенного горно-шахтного и  общепромышленного оборудования, </a:t>
            </a:r>
          </a:p>
          <a:p>
            <a:pPr algn="ctr"/>
            <a:r>
              <a:rPr lang="ru-RU" sz="1750" dirty="0" smtClean="0">
                <a:latin typeface="Arial Narrow" pitchFamily="34" charset="0"/>
              </a:rPr>
              <a:t>выпуск серии взрывобезопасных светильников </a:t>
            </a:r>
          </a:p>
          <a:p>
            <a:pPr algn="ctr"/>
            <a:r>
              <a:rPr lang="ru-RU" sz="1750" dirty="0" smtClean="0">
                <a:latin typeface="Arial Narrow" pitchFamily="34" charset="0"/>
              </a:rPr>
              <a:t>в исполнении «Морской Регистр»</a:t>
            </a:r>
          </a:p>
          <a:p>
            <a:pPr algn="ctr"/>
            <a:r>
              <a:rPr lang="ru-RU" sz="1750" b="1" dirty="0" smtClean="0">
                <a:latin typeface="Arial Narrow" pitchFamily="34" charset="0"/>
              </a:rPr>
              <a:t> Рынки сбыта</a:t>
            </a:r>
            <a:r>
              <a:rPr lang="ru-RU" sz="1750" dirty="0" smtClean="0">
                <a:latin typeface="Arial Narrow" pitchFamily="34" charset="0"/>
              </a:rPr>
              <a:t>: Россия, страны ближнего и дальнего зарубежья</a:t>
            </a:r>
          </a:p>
        </p:txBody>
      </p:sp>
      <p:pic>
        <p:nvPicPr>
          <p:cNvPr id="14" name="Picture 2" descr="C:\Users\каширская\Desktop\d5c245a3e792c3e24207d2a45189b31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39334" y="1"/>
            <a:ext cx="804666" cy="6429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571736" y="857238"/>
            <a:ext cx="6572264" cy="4286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856800"/>
          </a:xfrm>
          <a:prstGeom prst="rect">
            <a:avLst/>
          </a:prstGeom>
          <a:solidFill>
            <a:srgbClr val="24559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r>
              <a:rPr lang="ru-RU" sz="2200" b="1" dirty="0" smtClean="0">
                <a:latin typeface="Arial Narrow" pitchFamily="34" charset="0"/>
                <a:cs typeface="Arial" pitchFamily="34" charset="0"/>
              </a:rPr>
              <a:t>ООО «ЗАВОД ВЗРЫВОЗАЩИЩЕННОГО И ОБЩЕПРО-</a:t>
            </a:r>
          </a:p>
          <a:p>
            <a:pPr algn="ctr"/>
            <a:r>
              <a:rPr lang="ru-RU" sz="2200" b="1" dirty="0" smtClean="0">
                <a:latin typeface="Arial Narrow" pitchFamily="34" charset="0"/>
                <a:cs typeface="Arial" pitchFamily="34" charset="0"/>
              </a:rPr>
              <a:t>МЫШЛЕННОГО ОБОРУДОВАНИЯ  «ГОРЭКС - СВЕТОТЕХНИКА»</a:t>
            </a:r>
            <a:endParaRPr lang="ru-RU" sz="2200" b="1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86018" y="1003905"/>
            <a:ext cx="6357982" cy="413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 Narrow" pitchFamily="34" charset="0"/>
                <a:cs typeface="Arial" pitchFamily="34" charset="0"/>
              </a:rPr>
              <a:t>Выпуск </a:t>
            </a:r>
            <a:r>
              <a:rPr lang="ru-RU" b="1" dirty="0" err="1" smtClean="0">
                <a:latin typeface="Arial Narrow" pitchFamily="34" charset="0"/>
                <a:cs typeface="Arial" pitchFamily="34" charset="0"/>
              </a:rPr>
              <a:t>энергооборудования</a:t>
            </a:r>
            <a:r>
              <a:rPr lang="ru-RU" b="1" dirty="0" smtClean="0">
                <a:latin typeface="Arial Narrow" pitchFamily="34" charset="0"/>
                <a:cs typeface="Arial" pitchFamily="34" charset="0"/>
              </a:rPr>
              <a:t> во взрывозащищенном исполнении </a:t>
            </a:r>
          </a:p>
          <a:p>
            <a:pPr algn="ctr"/>
            <a:r>
              <a:rPr lang="ru-RU" b="1" dirty="0" smtClean="0">
                <a:latin typeface="Arial Narrow" pitchFamily="34" charset="0"/>
                <a:cs typeface="Times New Roman" panose="02020603050405020304" pitchFamily="18" charset="0"/>
              </a:rPr>
              <a:t>в рамках долгосрочного сотрудничества с предприятиями Военно-промышленного комплекса и судостроительного комплекса</a:t>
            </a:r>
          </a:p>
          <a:p>
            <a:pPr algn="ctr"/>
            <a:r>
              <a:rPr lang="ru-RU" b="1" dirty="0" smtClean="0">
                <a:latin typeface="Arial Narrow" pitchFamily="34" charset="0"/>
              </a:rPr>
              <a:t>Срок реализации: 2018-2020 гг.</a:t>
            </a:r>
          </a:p>
          <a:p>
            <a:pPr algn="ctr"/>
            <a:r>
              <a:rPr lang="ru-RU" dirty="0" smtClean="0">
                <a:latin typeface="Arial Narrow" pitchFamily="34" charset="0"/>
              </a:rPr>
              <a:t>Объем инвестиций: </a:t>
            </a:r>
            <a:r>
              <a:rPr lang="ru-RU" b="1" dirty="0" smtClean="0">
                <a:latin typeface="Arial Narrow" pitchFamily="34" charset="0"/>
              </a:rPr>
              <a:t>30 млн. руб</a:t>
            </a:r>
            <a:r>
              <a:rPr lang="ru-RU" dirty="0" smtClean="0">
                <a:latin typeface="Arial Narrow" pitchFamily="34" charset="0"/>
              </a:rPr>
              <a:t>.</a:t>
            </a:r>
          </a:p>
          <a:p>
            <a:pPr algn="ctr"/>
            <a:r>
              <a:rPr lang="ru-RU" dirty="0" smtClean="0">
                <a:latin typeface="Arial Narrow" pitchFamily="34" charset="0"/>
              </a:rPr>
              <a:t>Рабочие места: </a:t>
            </a:r>
            <a:r>
              <a:rPr lang="ru-RU" b="1" dirty="0" smtClean="0">
                <a:latin typeface="Arial Narrow" pitchFamily="34" charset="0"/>
              </a:rPr>
              <a:t>30</a:t>
            </a:r>
          </a:p>
          <a:p>
            <a:pPr algn="ctr"/>
            <a:r>
              <a:rPr lang="ru-RU" sz="1700" b="1" dirty="0" smtClean="0">
                <a:latin typeface="Arial Narrow" pitchFamily="34" charset="0"/>
                <a:cs typeface="Times New Roman" panose="02020603050405020304" pitchFamily="18" charset="0"/>
              </a:rPr>
              <a:t>Основные </a:t>
            </a:r>
            <a:r>
              <a:rPr lang="ru-RU" sz="1700" b="1" dirty="0" smtClean="0">
                <a:latin typeface="Arial Narrow" pitchFamily="34" charset="0"/>
                <a:cs typeface="Times New Roman" panose="02020603050405020304" pitchFamily="18" charset="0"/>
              </a:rPr>
              <a:t>цели:</a:t>
            </a:r>
            <a:endParaRPr lang="ru-RU" sz="1700" dirty="0" smtClean="0">
              <a:latin typeface="Arial Narrow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700" dirty="0" smtClean="0">
                <a:latin typeface="Arial Narrow" pitchFamily="34" charset="0"/>
                <a:cs typeface="Times New Roman" panose="02020603050405020304" pitchFamily="18" charset="0"/>
              </a:rPr>
              <a:t>- освоение новых направлений и рынков</a:t>
            </a:r>
          </a:p>
          <a:p>
            <a:pPr algn="ctr"/>
            <a:r>
              <a:rPr lang="ru-RU" sz="1700" dirty="0" smtClean="0">
                <a:latin typeface="Arial Narrow" pitchFamily="34" charset="0"/>
                <a:cs typeface="Times New Roman" panose="02020603050405020304" pitchFamily="18" charset="0"/>
              </a:rPr>
              <a:t>- выполнение требований </a:t>
            </a:r>
            <a:r>
              <a:rPr lang="ru-RU" sz="1700" dirty="0" err="1" smtClean="0">
                <a:latin typeface="Arial Narrow" pitchFamily="34" charset="0"/>
                <a:cs typeface="Times New Roman" panose="02020603050405020304" pitchFamily="18" charset="0"/>
              </a:rPr>
              <a:t>импортозамещения</a:t>
            </a:r>
            <a:r>
              <a:rPr lang="ru-RU" sz="1700" dirty="0" smtClean="0">
                <a:latin typeface="Arial Narrow" pitchFamily="34" charset="0"/>
                <a:cs typeface="Times New Roman" panose="02020603050405020304" pitchFamily="18" charset="0"/>
              </a:rPr>
              <a:t>  </a:t>
            </a:r>
          </a:p>
          <a:p>
            <a:pPr algn="ctr"/>
            <a:r>
              <a:rPr lang="ru-RU" sz="1700" dirty="0" smtClean="0">
                <a:latin typeface="Arial Narrow" pitchFamily="34" charset="0"/>
                <a:cs typeface="Times New Roman" panose="02020603050405020304" pitchFamily="18" charset="0"/>
              </a:rPr>
              <a:t>- увеличение объемов производства</a:t>
            </a:r>
          </a:p>
          <a:p>
            <a:pPr algn="ctr"/>
            <a:r>
              <a:rPr lang="ru-RU" sz="1700" dirty="0" smtClean="0">
                <a:latin typeface="Arial Narrow" pitchFamily="34" charset="0"/>
                <a:cs typeface="Times New Roman" panose="02020603050405020304" pitchFamily="18" charset="0"/>
              </a:rPr>
              <a:t>- расширение собственных производственных мощностей </a:t>
            </a:r>
          </a:p>
          <a:p>
            <a:pPr marL="285750" indent="-285750" algn="ctr">
              <a:buFontTx/>
              <a:buChar char="-"/>
            </a:pPr>
            <a:r>
              <a:rPr lang="ru-RU" sz="1700" dirty="0" smtClean="0">
                <a:latin typeface="Arial Narrow" pitchFamily="34" charset="0"/>
                <a:cs typeface="Times New Roman" panose="02020603050405020304" pitchFamily="18" charset="0"/>
              </a:rPr>
              <a:t>создание </a:t>
            </a:r>
            <a:r>
              <a:rPr lang="ru-RU" sz="1700" dirty="0" smtClean="0">
                <a:latin typeface="Arial Narrow" pitchFamily="34" charset="0"/>
                <a:cs typeface="Times New Roman" panose="02020603050405020304" pitchFamily="18" charset="0"/>
              </a:rPr>
              <a:t>дополнительных рабочих </a:t>
            </a:r>
            <a:r>
              <a:rPr lang="ru-RU" sz="1700" dirty="0" smtClean="0">
                <a:latin typeface="Arial Narrow" pitchFamily="34" charset="0"/>
                <a:cs typeface="Times New Roman" panose="02020603050405020304" pitchFamily="18" charset="0"/>
              </a:rPr>
              <a:t>мест</a:t>
            </a:r>
          </a:p>
          <a:p>
            <a:pPr algn="ctr"/>
            <a:r>
              <a:rPr lang="ru-RU" sz="1700" b="1" dirty="0" smtClean="0">
                <a:solidFill>
                  <a:srgbClr val="FF0000"/>
                </a:solidFill>
                <a:latin typeface="Arial Narrow" pitchFamily="34" charset="0"/>
                <a:cs typeface="Times New Roman" panose="02020603050405020304" pitchFamily="18" charset="0"/>
              </a:rPr>
              <a:t>РЕАЛИЗОВАН</a:t>
            </a:r>
            <a:endParaRPr lang="ru-RU" sz="1700" dirty="0" smtClean="0"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C:\Users\каширская\Desktop\фото\ГОРЭКС\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50479"/>
            <a:ext cx="2858400" cy="1393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D:\Крутоголова\ФОТО\Лена-фото\ГОРЭКС\60_kvant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5998"/>
            <a:ext cx="2858400" cy="1506453"/>
          </a:xfrm>
          <a:prstGeom prst="rect">
            <a:avLst/>
          </a:prstGeom>
          <a:noFill/>
        </p:spPr>
      </p:pic>
      <p:pic>
        <p:nvPicPr>
          <p:cNvPr id="12" name="Рисунок 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57238"/>
            <a:ext cx="2858400" cy="1393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ятиугольник 8"/>
          <p:cNvSpPr/>
          <p:nvPr/>
        </p:nvSpPr>
        <p:spPr>
          <a:xfrm>
            <a:off x="2857488" y="857237"/>
            <a:ext cx="357190" cy="4286263"/>
          </a:xfrm>
          <a:prstGeom prst="homePlate">
            <a:avLst>
              <a:gd name="adj" fmla="val 10000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C:\Users\каширская\Desktop\d5c245a3e792c3e24207d2a45189b31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39334" y="1"/>
            <a:ext cx="804666" cy="6429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571736" y="857238"/>
            <a:ext cx="6572264" cy="4286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856800"/>
          </a:xfrm>
          <a:prstGeom prst="rect">
            <a:avLst/>
          </a:prstGeom>
          <a:solidFill>
            <a:srgbClr val="24559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r>
              <a:rPr lang="ru-RU" sz="3200" b="1" dirty="0" smtClean="0">
                <a:latin typeface="Arial Narrow" pitchFamily="34" charset="0"/>
                <a:cs typeface="Arial" pitchFamily="34" charset="0"/>
              </a:rPr>
              <a:t>ООО «Горная Техника Сервис»</a:t>
            </a:r>
            <a:endParaRPr lang="ru-RU" sz="3200" b="1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86018" y="1003905"/>
            <a:ext cx="6357982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Narrow" pitchFamily="34" charset="0"/>
              </a:rPr>
              <a:t>«Ремонт </a:t>
            </a:r>
            <a:r>
              <a:rPr lang="ru-RU" sz="2000" b="1" dirty="0">
                <a:latin typeface="Arial Narrow" pitchFamily="34" charset="0"/>
              </a:rPr>
              <a:t>машин и </a:t>
            </a:r>
            <a:r>
              <a:rPr lang="ru-RU" sz="2000" b="1" dirty="0" smtClean="0">
                <a:latin typeface="Arial Narrow" pitchFamily="34" charset="0"/>
              </a:rPr>
              <a:t>оборудования»</a:t>
            </a:r>
          </a:p>
          <a:p>
            <a:pPr algn="ctr"/>
            <a:endParaRPr lang="ru-RU" b="1" dirty="0" smtClean="0">
              <a:latin typeface="Arial Narrow" pitchFamily="34" charset="0"/>
            </a:endParaRPr>
          </a:p>
          <a:p>
            <a:pPr algn="ctr"/>
            <a:r>
              <a:rPr lang="ru-RU" b="1" dirty="0" smtClean="0">
                <a:latin typeface="Arial Narrow" pitchFamily="34" charset="0"/>
              </a:rPr>
              <a:t>Срок реализации: 2019-2024 гг.</a:t>
            </a:r>
          </a:p>
          <a:p>
            <a:pPr algn="ctr"/>
            <a:r>
              <a:rPr lang="ru-RU" dirty="0" smtClean="0">
                <a:latin typeface="Arial Narrow" pitchFamily="34" charset="0"/>
              </a:rPr>
              <a:t>Объем инвестиций: </a:t>
            </a:r>
            <a:r>
              <a:rPr lang="ru-RU" b="1" dirty="0" smtClean="0">
                <a:latin typeface="Arial Narrow" pitchFamily="34" charset="0"/>
              </a:rPr>
              <a:t>16,03 млн. руб</a:t>
            </a:r>
            <a:r>
              <a:rPr lang="ru-RU" dirty="0" smtClean="0">
                <a:latin typeface="Arial Narrow" pitchFamily="34" charset="0"/>
              </a:rPr>
              <a:t>.</a:t>
            </a:r>
          </a:p>
          <a:p>
            <a:pPr algn="ctr"/>
            <a:r>
              <a:rPr lang="ru-RU" dirty="0" smtClean="0">
                <a:latin typeface="Arial Narrow" pitchFamily="34" charset="0"/>
              </a:rPr>
              <a:t>Рабочие места: </a:t>
            </a:r>
            <a:r>
              <a:rPr lang="ru-RU" b="1" dirty="0" smtClean="0">
                <a:latin typeface="Arial Narrow" pitchFamily="34" charset="0"/>
              </a:rPr>
              <a:t>47</a:t>
            </a:r>
          </a:p>
          <a:p>
            <a:pPr algn="ctr"/>
            <a:endParaRPr lang="ru-RU" sz="1700" b="1" dirty="0" smtClean="0">
              <a:latin typeface="Arial Narrow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700" b="1" dirty="0" smtClean="0">
                <a:latin typeface="Arial Narrow" pitchFamily="34" charset="0"/>
                <a:cs typeface="Times New Roman" panose="02020603050405020304" pitchFamily="18" charset="0"/>
              </a:rPr>
              <a:t>Цель проекта:</a:t>
            </a:r>
            <a:endParaRPr lang="ru-RU" sz="1700" dirty="0" smtClean="0">
              <a:latin typeface="Arial Narrow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Arial Narrow" pitchFamily="34" charset="0"/>
              </a:rPr>
              <a:t>Обслуживание карьерной, тяжелой, погрузочной, </a:t>
            </a:r>
            <a:endParaRPr lang="ru-RU" sz="1600" dirty="0" smtClean="0">
              <a:latin typeface="Arial Narrow" pitchFamily="34" charset="0"/>
            </a:endParaRPr>
          </a:p>
          <a:p>
            <a:pPr algn="ctr"/>
            <a:r>
              <a:rPr lang="ru-RU" sz="1600" dirty="0" smtClean="0">
                <a:latin typeface="Arial Narrow" pitchFamily="34" charset="0"/>
              </a:rPr>
              <a:t>заправочной </a:t>
            </a:r>
            <a:r>
              <a:rPr lang="ru-RU" sz="1600" dirty="0">
                <a:latin typeface="Arial Narrow" pitchFamily="34" charset="0"/>
              </a:rPr>
              <a:t>техники, техники, осуществляющей перевозку, </a:t>
            </a:r>
            <a:endParaRPr lang="ru-RU" sz="1600" dirty="0" smtClean="0">
              <a:latin typeface="Arial Narrow" pitchFamily="34" charset="0"/>
            </a:endParaRPr>
          </a:p>
          <a:p>
            <a:pPr algn="ctr"/>
            <a:r>
              <a:rPr lang="ru-RU" sz="1600" dirty="0" smtClean="0">
                <a:latin typeface="Arial Narrow" pitchFamily="34" charset="0"/>
              </a:rPr>
              <a:t>путем </a:t>
            </a:r>
            <a:r>
              <a:rPr lang="ru-RU" sz="1600" dirty="0">
                <a:latin typeface="Arial Narrow" pitchFamily="34" charset="0"/>
              </a:rPr>
              <a:t>проведения всех видов плановых и </a:t>
            </a:r>
            <a:endParaRPr lang="ru-RU" sz="1600" dirty="0" smtClean="0">
              <a:latin typeface="Arial Narrow" pitchFamily="34" charset="0"/>
            </a:endParaRPr>
          </a:p>
          <a:p>
            <a:pPr algn="ctr"/>
            <a:r>
              <a:rPr lang="ru-RU" sz="1600" dirty="0" smtClean="0">
                <a:latin typeface="Arial Narrow" pitchFamily="34" charset="0"/>
              </a:rPr>
              <a:t>внеплановых </a:t>
            </a:r>
            <a:r>
              <a:rPr lang="ru-RU" sz="1600" dirty="0">
                <a:latin typeface="Arial Narrow" pitchFamily="34" charset="0"/>
              </a:rPr>
              <a:t>ремонтов</a:t>
            </a:r>
            <a:endParaRPr lang="ru-RU" sz="1700" dirty="0" smtClean="0"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2857488" y="857237"/>
            <a:ext cx="357190" cy="4286263"/>
          </a:xfrm>
          <a:prstGeom prst="homePlate">
            <a:avLst>
              <a:gd name="adj" fmla="val 10000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C:\Users\каширская\Desktop\d5c245a3e792c3e24207d2a45189b31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39334" y="1"/>
            <a:ext cx="804666" cy="642924"/>
          </a:xfrm>
          <a:prstGeom prst="rect">
            <a:avLst/>
          </a:prstGeom>
          <a:noFill/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56800"/>
            <a:ext cx="2857488" cy="210168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" y="2958484"/>
            <a:ext cx="2853451" cy="221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19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2340</TotalTime>
  <Words>1297</Words>
  <Application>Microsoft Office PowerPoint</Application>
  <PresentationFormat>Экран (16:9)</PresentationFormat>
  <Paragraphs>289</Paragraphs>
  <Slides>24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 Александровна Каширская</dc:creator>
  <cp:lastModifiedBy>Елена Александровна Каширская</cp:lastModifiedBy>
  <cp:revision>281</cp:revision>
  <dcterms:created xsi:type="dcterms:W3CDTF">2018-08-24T06:04:51Z</dcterms:created>
  <dcterms:modified xsi:type="dcterms:W3CDTF">2023-05-10T09:21:21Z</dcterms:modified>
</cp:coreProperties>
</file>